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77" r:id="rId1"/>
  </p:sldMasterIdLst>
  <p:notesMasterIdLst>
    <p:notesMasterId r:id="rId36"/>
  </p:notesMasterIdLst>
  <p:sldIdLst>
    <p:sldId id="256" r:id="rId2"/>
    <p:sldId id="257" r:id="rId3"/>
    <p:sldId id="273" r:id="rId4"/>
    <p:sldId id="274" r:id="rId5"/>
    <p:sldId id="262" r:id="rId6"/>
    <p:sldId id="258" r:id="rId7"/>
    <p:sldId id="259" r:id="rId8"/>
    <p:sldId id="260" r:id="rId9"/>
    <p:sldId id="261" r:id="rId10"/>
    <p:sldId id="278" r:id="rId11"/>
    <p:sldId id="293" r:id="rId12"/>
    <p:sldId id="286" r:id="rId13"/>
    <p:sldId id="287" r:id="rId14"/>
    <p:sldId id="279" r:id="rId15"/>
    <p:sldId id="263" r:id="rId16"/>
    <p:sldId id="264" r:id="rId17"/>
    <p:sldId id="265" r:id="rId18"/>
    <p:sldId id="281" r:id="rId19"/>
    <p:sldId id="282" r:id="rId20"/>
    <p:sldId id="266" r:id="rId21"/>
    <p:sldId id="283" r:id="rId22"/>
    <p:sldId id="285" r:id="rId23"/>
    <p:sldId id="267" r:id="rId24"/>
    <p:sldId id="292" r:id="rId25"/>
    <p:sldId id="290" r:id="rId26"/>
    <p:sldId id="288" r:id="rId27"/>
    <p:sldId id="289" r:id="rId28"/>
    <p:sldId id="268" r:id="rId29"/>
    <p:sldId id="269" r:id="rId30"/>
    <p:sldId id="270" r:id="rId31"/>
    <p:sldId id="271" r:id="rId32"/>
    <p:sldId id="272" r:id="rId33"/>
    <p:sldId id="275" r:id="rId34"/>
    <p:sldId id="291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FF99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Orta Stil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194" autoAdjust="0"/>
  </p:normalViewPr>
  <p:slideViewPr>
    <p:cSldViewPr snapToGrid="0">
      <p:cViewPr>
        <p:scale>
          <a:sx n="98" d="100"/>
          <a:sy n="98" d="100"/>
        </p:scale>
        <p:origin x="30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159E9B-0048-4E72-8C90-047FBECCD4AB}" type="datetimeFigureOut">
              <a:rPr lang="tr-TR" smtClean="0"/>
              <a:t>2.03.2023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36383-9EFD-47E1-BBE1-2A335A60D13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62314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36383-9EFD-47E1-BBE1-2A335A60D13E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81834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36383-9EFD-47E1-BBE1-2A335A60D13E}" type="slidenum">
              <a:rPr lang="tr-TR" smtClean="0"/>
              <a:t>21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76512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D7A2-3A93-4D19-9EF5-58B1828594B4}" type="datetimeFigureOut">
              <a:rPr lang="tr-TR" smtClean="0"/>
              <a:t>2.03.2023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0EEC9-0E98-4AE8-8077-261D3EAFA1C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0439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D7A2-3A93-4D19-9EF5-58B1828594B4}" type="datetimeFigureOut">
              <a:rPr lang="tr-TR" smtClean="0"/>
              <a:t>2.03.2023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0EEC9-0E98-4AE8-8077-261D3EAFA1C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1850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D7A2-3A93-4D19-9EF5-58B1828594B4}" type="datetimeFigureOut">
              <a:rPr lang="tr-TR" smtClean="0"/>
              <a:t>2.03.2023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0EEC9-0E98-4AE8-8077-261D3EAFA1C0}" type="slidenum">
              <a:rPr lang="tr-TR" smtClean="0"/>
              <a:t>‹#›</a:t>
            </a:fld>
            <a:endParaRPr lang="tr-T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52129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D7A2-3A93-4D19-9EF5-58B1828594B4}" type="datetimeFigureOut">
              <a:rPr lang="tr-TR" smtClean="0"/>
              <a:t>2.03.2023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0EEC9-0E98-4AE8-8077-261D3EAFA1C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909223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D7A2-3A93-4D19-9EF5-58B1828594B4}" type="datetimeFigureOut">
              <a:rPr lang="tr-TR" smtClean="0"/>
              <a:t>2.03.2023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0EEC9-0E98-4AE8-8077-261D3EAFA1C0}" type="slidenum">
              <a:rPr lang="tr-TR" smtClean="0"/>
              <a:t>‹#›</a:t>
            </a:fld>
            <a:endParaRPr lang="tr-T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33139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D7A2-3A93-4D19-9EF5-58B1828594B4}" type="datetimeFigureOut">
              <a:rPr lang="tr-TR" smtClean="0"/>
              <a:t>2.03.2023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0EEC9-0E98-4AE8-8077-261D3EAFA1C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889163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D7A2-3A93-4D19-9EF5-58B1828594B4}" type="datetimeFigureOut">
              <a:rPr lang="tr-TR" smtClean="0"/>
              <a:t>2.03.2023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0EEC9-0E98-4AE8-8077-261D3EAFA1C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08614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D7A2-3A93-4D19-9EF5-58B1828594B4}" type="datetimeFigureOut">
              <a:rPr lang="tr-TR" smtClean="0"/>
              <a:t>2.03.2023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0EEC9-0E98-4AE8-8077-261D3EAFA1C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64142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D7A2-3A93-4D19-9EF5-58B1828594B4}" type="datetimeFigureOut">
              <a:rPr lang="tr-TR" smtClean="0"/>
              <a:t>2.03.2023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0EEC9-0E98-4AE8-8077-261D3EAFA1C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2839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D7A2-3A93-4D19-9EF5-58B1828594B4}" type="datetimeFigureOut">
              <a:rPr lang="tr-TR" smtClean="0"/>
              <a:t>2.03.2023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0EEC9-0E98-4AE8-8077-261D3EAFA1C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39397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D7A2-3A93-4D19-9EF5-58B1828594B4}" type="datetimeFigureOut">
              <a:rPr lang="tr-TR" smtClean="0"/>
              <a:t>2.03.2023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0EEC9-0E98-4AE8-8077-261D3EAFA1C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12878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D7A2-3A93-4D19-9EF5-58B1828594B4}" type="datetimeFigureOut">
              <a:rPr lang="tr-TR" smtClean="0"/>
              <a:t>2.03.2023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0EEC9-0E98-4AE8-8077-261D3EAFA1C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075973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D7A2-3A93-4D19-9EF5-58B1828594B4}" type="datetimeFigureOut">
              <a:rPr lang="tr-TR" smtClean="0"/>
              <a:t>2.03.2023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0EEC9-0E98-4AE8-8077-261D3EAFA1C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61042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D7A2-3A93-4D19-9EF5-58B1828594B4}" type="datetimeFigureOut">
              <a:rPr lang="tr-TR" smtClean="0"/>
              <a:t>2.03.2023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0EEC9-0E98-4AE8-8077-261D3EAFA1C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48256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D7A2-3A93-4D19-9EF5-58B1828594B4}" type="datetimeFigureOut">
              <a:rPr lang="tr-TR" smtClean="0"/>
              <a:t>2.03.2023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0EEC9-0E98-4AE8-8077-261D3EAFA1C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971675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D7A2-3A93-4D19-9EF5-58B1828594B4}" type="datetimeFigureOut">
              <a:rPr lang="tr-TR" smtClean="0"/>
              <a:t>2.03.2023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0EEC9-0E98-4AE8-8077-261D3EAFA1C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25106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0">
              <a:schemeClr val="bg2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CD7A2-3A93-4D19-9EF5-58B1828594B4}" type="datetimeFigureOut">
              <a:rPr lang="tr-TR" smtClean="0"/>
              <a:t>2.03.2023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6D0EEC9-0E98-4AE8-8077-261D3EAFA1C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71047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79" r:id="rId2"/>
    <p:sldLayoutId id="2147484080" r:id="rId3"/>
    <p:sldLayoutId id="2147484081" r:id="rId4"/>
    <p:sldLayoutId id="2147484082" r:id="rId5"/>
    <p:sldLayoutId id="2147484083" r:id="rId6"/>
    <p:sldLayoutId id="2147484084" r:id="rId7"/>
    <p:sldLayoutId id="2147484085" r:id="rId8"/>
    <p:sldLayoutId id="2147484086" r:id="rId9"/>
    <p:sldLayoutId id="2147484087" r:id="rId10"/>
    <p:sldLayoutId id="2147484088" r:id="rId11"/>
    <p:sldLayoutId id="2147484089" r:id="rId12"/>
    <p:sldLayoutId id="2147484090" r:id="rId13"/>
    <p:sldLayoutId id="2147484091" r:id="rId14"/>
    <p:sldLayoutId id="2147484092" r:id="rId15"/>
    <p:sldLayoutId id="21474840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ajal2692/data-science-portfolio/blob/master/finding_donors/finding_donors.ipynb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ictionary.cambridge.org/dictionary/english/complicated" TargetMode="External"/><Relationship Id="rId2" Type="http://schemas.openxmlformats.org/officeDocument/2006/relationships/hyperlink" Target="https://dictionary.cambridge.org/dictionary/english/qualit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hyperlink" Target="https://dictionary.cambridge.org/dictionary/english/skill" TargetMode="External"/><Relationship Id="rId4" Type="http://schemas.openxmlformats.org/officeDocument/2006/relationships/hyperlink" Target="https://dictionary.cambridge.org/dictionary/english/great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4120293/#:~:text=The%20log%20transformation%20is%2C%20arguably,normal%20or%20near%20normal%20distribution" TargetMode="External"/><Relationship Id="rId2" Type="http://schemas.openxmlformats.org/officeDocument/2006/relationships/hyperlink" Target="https://cseweb.ucsd.edu/classes/sp15/cse190-c/reports/sp15/048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chinelearningmastery.com/how-to-develop-and-evaluate-naive-classifier-strategies-using-probability/#:~:text=A%20naive%20classifier%20model%20is,order%20to%20make%20a%20prediction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etin, küçük resim içeren bir resim&#10;&#10;Açıklama otomatik olarak oluşturuldu">
            <a:extLst>
              <a:ext uri="{FF2B5EF4-FFF2-40B4-BE49-F238E27FC236}">
                <a16:creationId xmlns:a16="http://schemas.microsoft.com/office/drawing/2014/main" id="{C8C7D9BE-4032-F861-0AC3-E4F5224124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prstClr val="white"/>
            </a:duotone>
          </a:blip>
          <a:srcRect l="47594" t="9091" r="5577"/>
          <a:stretch/>
        </p:blipFill>
        <p:spPr>
          <a:xfrm>
            <a:off x="5123543" y="-1"/>
            <a:ext cx="7065281" cy="6858001"/>
          </a:xfrm>
          <a:custGeom>
            <a:avLst/>
            <a:gdLst/>
            <a:ahLst/>
            <a:cxnLst/>
            <a:rect l="l" t="t" r="r" b="b"/>
            <a:pathLst>
              <a:path w="7065281" h="6858001">
                <a:moveTo>
                  <a:pt x="379987" y="0"/>
                </a:moveTo>
                <a:lnTo>
                  <a:pt x="7065281" y="0"/>
                </a:lnTo>
                <a:lnTo>
                  <a:pt x="7065281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5F754112-7378-8A86-9745-675D28B2C6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866" y="1678666"/>
            <a:ext cx="5123515" cy="2369093"/>
          </a:xfrm>
        </p:spPr>
        <p:txBody>
          <a:bodyPr>
            <a:normAutofit/>
          </a:bodyPr>
          <a:lstStyle/>
          <a:p>
            <a:r>
              <a:rPr lang="tr-TR" sz="4800">
                <a:latin typeface="+mn-lt"/>
              </a:rPr>
              <a:t>Finding Donors</a:t>
            </a:r>
            <a:r>
              <a:rPr lang="tr-TR" sz="4800"/>
              <a:t>	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46F50A64-948D-0B65-F705-B5694C40B9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5" y="4050831"/>
            <a:ext cx="5113217" cy="10969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tr-TR" sz="1400" b="1" i="1"/>
              <a:t>Başak Dilara Çevik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tr-TR" sz="1400"/>
              <a:t>Original Author: </a:t>
            </a:r>
            <a:r>
              <a:rPr lang="tr-TR" sz="1400" b="1" i="0">
                <a:effectLst/>
              </a:rPr>
              <a:t>Sajal Sharma</a:t>
            </a:r>
            <a:endParaRPr lang="tr-TR" sz="1400" b="1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tr-TR" sz="1400"/>
              <a:t>Project Link: </a:t>
            </a:r>
            <a:r>
              <a:rPr lang="tr-TR" sz="1400" b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tr-TR" sz="1400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0281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38">
            <a:extLst>
              <a:ext uri="{FF2B5EF4-FFF2-40B4-BE49-F238E27FC236}">
                <a16:creationId xmlns:a16="http://schemas.microsoft.com/office/drawing/2014/main" id="{4169DD87-3EBE-44CA-9654-8AE0466B2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2" name="Metin kutusu 41">
            <a:extLst>
              <a:ext uri="{FF2B5EF4-FFF2-40B4-BE49-F238E27FC236}">
                <a16:creationId xmlns:a16="http://schemas.microsoft.com/office/drawing/2014/main" id="{A34E4B70-D447-805D-7E30-DD0AD1B848AB}"/>
              </a:ext>
            </a:extLst>
          </p:cNvPr>
          <p:cNvSpPr txBox="1"/>
          <p:nvPr/>
        </p:nvSpPr>
        <p:spPr>
          <a:xfrm>
            <a:off x="395273" y="76199"/>
            <a:ext cx="106537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200" b="1" dirty="0">
                <a:solidFill>
                  <a:schemeClr val="bg2">
                    <a:lumMod val="25000"/>
                  </a:schemeClr>
                </a:solidFill>
              </a:rPr>
              <a:t>INCOME LEVELS FOR SELECTED CATEGORICAL VARIABLES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25D391CB-1488-C3CF-6A7F-4C0EFC237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532" y="1851143"/>
            <a:ext cx="5240687" cy="36129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D1E89E8D-1D51-6925-84AF-87AE37891817}"/>
              </a:ext>
            </a:extLst>
          </p:cNvPr>
          <p:cNvSpPr txBox="1"/>
          <p:nvPr/>
        </p:nvSpPr>
        <p:spPr>
          <a:xfrm>
            <a:off x="395273" y="1317614"/>
            <a:ext cx="600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b="1" dirty="0" err="1">
                <a:solidFill>
                  <a:srgbClr val="009900"/>
                </a:solidFill>
              </a:rPr>
              <a:t>Income</a:t>
            </a:r>
            <a:r>
              <a:rPr lang="tr-TR" b="1" dirty="0">
                <a:solidFill>
                  <a:srgbClr val="009900"/>
                </a:solidFill>
              </a:rPr>
              <a:t> </a:t>
            </a:r>
            <a:r>
              <a:rPr lang="tr-TR" b="1" dirty="0" err="1">
                <a:solidFill>
                  <a:srgbClr val="009900"/>
                </a:solidFill>
              </a:rPr>
              <a:t>levels</a:t>
            </a:r>
            <a:r>
              <a:rPr lang="tr-TR" b="1" dirty="0">
                <a:solidFill>
                  <a:srgbClr val="009900"/>
                </a:solidFill>
              </a:rPr>
              <a:t> </a:t>
            </a:r>
            <a:r>
              <a:rPr lang="tr-TR" b="1" dirty="0" err="1">
                <a:solidFill>
                  <a:srgbClr val="009900"/>
                </a:solidFill>
              </a:rPr>
              <a:t>for</a:t>
            </a:r>
            <a:r>
              <a:rPr lang="tr-TR" b="1" dirty="0">
                <a:solidFill>
                  <a:srgbClr val="009900"/>
                </a:solidFill>
              </a:rPr>
              <a:t> USA, </a:t>
            </a:r>
            <a:r>
              <a:rPr lang="tr-TR" b="1" dirty="0" err="1">
                <a:solidFill>
                  <a:srgbClr val="009900"/>
                </a:solidFill>
              </a:rPr>
              <a:t>Mexico</a:t>
            </a:r>
            <a:r>
              <a:rPr lang="tr-TR" b="1" dirty="0">
                <a:solidFill>
                  <a:srgbClr val="009900"/>
                </a:solidFill>
              </a:rPr>
              <a:t> </a:t>
            </a:r>
            <a:r>
              <a:rPr lang="tr-TR" b="1" dirty="0" err="1">
                <a:solidFill>
                  <a:srgbClr val="009900"/>
                </a:solidFill>
              </a:rPr>
              <a:t>and</a:t>
            </a:r>
            <a:r>
              <a:rPr lang="tr-TR" b="1" dirty="0">
                <a:solidFill>
                  <a:srgbClr val="009900"/>
                </a:solidFill>
              </a:rPr>
              <a:t> </a:t>
            </a:r>
            <a:r>
              <a:rPr lang="tr-TR" b="1" dirty="0" err="1">
                <a:solidFill>
                  <a:srgbClr val="009900"/>
                </a:solidFill>
              </a:rPr>
              <a:t>other</a:t>
            </a:r>
            <a:r>
              <a:rPr lang="tr-TR" b="1" dirty="0">
                <a:solidFill>
                  <a:srgbClr val="009900"/>
                </a:solidFill>
              </a:rPr>
              <a:t> </a:t>
            </a:r>
            <a:r>
              <a:rPr lang="tr-TR" b="1" dirty="0" err="1">
                <a:solidFill>
                  <a:srgbClr val="009900"/>
                </a:solidFill>
              </a:rPr>
              <a:t>countries</a:t>
            </a:r>
            <a:r>
              <a:rPr lang="tr-TR" b="1" dirty="0">
                <a:solidFill>
                  <a:srgbClr val="009900"/>
                </a:solidFill>
              </a:rPr>
              <a:t>: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2459D82B-9F22-43F4-3845-2159353EC7B6}"/>
              </a:ext>
            </a:extLst>
          </p:cNvPr>
          <p:cNvSpPr txBox="1"/>
          <p:nvPr/>
        </p:nvSpPr>
        <p:spPr>
          <a:xfrm>
            <a:off x="6604762" y="1317614"/>
            <a:ext cx="558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b="1" dirty="0" err="1">
                <a:solidFill>
                  <a:srgbClr val="00B050"/>
                </a:solidFill>
              </a:rPr>
              <a:t>Income</a:t>
            </a:r>
            <a:r>
              <a:rPr lang="tr-TR" b="1" dirty="0">
                <a:solidFill>
                  <a:srgbClr val="00B050"/>
                </a:solidFill>
              </a:rPr>
              <a:t> </a:t>
            </a:r>
            <a:r>
              <a:rPr lang="tr-TR" b="1" dirty="0" err="1">
                <a:solidFill>
                  <a:srgbClr val="00B050"/>
                </a:solidFill>
              </a:rPr>
              <a:t>levels</a:t>
            </a:r>
            <a:r>
              <a:rPr lang="tr-TR" b="1" dirty="0">
                <a:solidFill>
                  <a:srgbClr val="00B050"/>
                </a:solidFill>
              </a:rPr>
              <a:t> </a:t>
            </a:r>
            <a:r>
              <a:rPr lang="tr-TR" b="1" dirty="0" err="1">
                <a:solidFill>
                  <a:srgbClr val="00B050"/>
                </a:solidFill>
              </a:rPr>
              <a:t>for</a:t>
            </a:r>
            <a:r>
              <a:rPr lang="tr-TR" b="1" dirty="0">
                <a:solidFill>
                  <a:srgbClr val="00B050"/>
                </a:solidFill>
              </a:rPr>
              <a:t> </a:t>
            </a:r>
            <a:r>
              <a:rPr lang="tr-TR" b="1" dirty="0" err="1">
                <a:solidFill>
                  <a:srgbClr val="00B050"/>
                </a:solidFill>
              </a:rPr>
              <a:t>each</a:t>
            </a:r>
            <a:r>
              <a:rPr lang="tr-TR" b="1" dirty="0">
                <a:solidFill>
                  <a:srgbClr val="00B050"/>
                </a:solidFill>
              </a:rPr>
              <a:t> </a:t>
            </a:r>
            <a:r>
              <a:rPr lang="tr-TR" b="1" dirty="0" err="1">
                <a:solidFill>
                  <a:srgbClr val="00B050"/>
                </a:solidFill>
              </a:rPr>
              <a:t>race</a:t>
            </a:r>
            <a:r>
              <a:rPr lang="tr-TR" b="1" dirty="0">
                <a:solidFill>
                  <a:srgbClr val="00B050"/>
                </a:solidFill>
              </a:rPr>
              <a:t>:</a:t>
            </a:r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D6D26052-F507-08D6-7029-45DE1A4D7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68" y="1851143"/>
            <a:ext cx="5786231" cy="36129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5690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8442D28A-BA5B-A0D9-C33A-0B70233FF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01" y="1426887"/>
            <a:ext cx="5143443" cy="36898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A1A972C9-042D-7C99-3B79-B2A3A5F5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560" y="1454589"/>
            <a:ext cx="6143433" cy="36621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002053C5-A493-D467-B3F6-7CD368B09601}"/>
              </a:ext>
            </a:extLst>
          </p:cNvPr>
          <p:cNvSpPr txBox="1"/>
          <p:nvPr/>
        </p:nvSpPr>
        <p:spPr>
          <a:xfrm>
            <a:off x="323500" y="938235"/>
            <a:ext cx="5511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b="1" dirty="0" err="1">
                <a:solidFill>
                  <a:srgbClr val="009900"/>
                </a:solidFill>
              </a:rPr>
              <a:t>Income</a:t>
            </a:r>
            <a:r>
              <a:rPr lang="tr-TR" b="1" dirty="0">
                <a:solidFill>
                  <a:srgbClr val="009900"/>
                </a:solidFill>
              </a:rPr>
              <a:t> </a:t>
            </a:r>
            <a:r>
              <a:rPr lang="tr-TR" b="1" dirty="0" err="1">
                <a:solidFill>
                  <a:srgbClr val="009900"/>
                </a:solidFill>
              </a:rPr>
              <a:t>levels</a:t>
            </a:r>
            <a:r>
              <a:rPr lang="tr-TR" b="1" dirty="0">
                <a:solidFill>
                  <a:srgbClr val="009900"/>
                </a:solidFill>
              </a:rPr>
              <a:t> </a:t>
            </a:r>
            <a:r>
              <a:rPr lang="tr-TR" b="1" dirty="0" err="1">
                <a:solidFill>
                  <a:srgbClr val="009900"/>
                </a:solidFill>
              </a:rPr>
              <a:t>for</a:t>
            </a:r>
            <a:r>
              <a:rPr lang="tr-TR" b="1" dirty="0">
                <a:solidFill>
                  <a:srgbClr val="009900"/>
                </a:solidFill>
              </a:rPr>
              <a:t> </a:t>
            </a:r>
            <a:r>
              <a:rPr lang="tr-TR" b="1" dirty="0" err="1">
                <a:solidFill>
                  <a:srgbClr val="009900"/>
                </a:solidFill>
              </a:rPr>
              <a:t>each</a:t>
            </a:r>
            <a:r>
              <a:rPr lang="tr-TR" b="1" dirty="0">
                <a:solidFill>
                  <a:srgbClr val="009900"/>
                </a:solidFill>
              </a:rPr>
              <a:t> </a:t>
            </a:r>
            <a:r>
              <a:rPr lang="tr-TR" b="1" dirty="0" err="1">
                <a:solidFill>
                  <a:srgbClr val="009900"/>
                </a:solidFill>
              </a:rPr>
              <a:t>marital</a:t>
            </a:r>
            <a:r>
              <a:rPr lang="tr-TR" b="1" dirty="0">
                <a:solidFill>
                  <a:srgbClr val="009900"/>
                </a:solidFill>
              </a:rPr>
              <a:t> </a:t>
            </a:r>
            <a:r>
              <a:rPr lang="tr-TR" b="1" dirty="0" err="1">
                <a:solidFill>
                  <a:srgbClr val="009900"/>
                </a:solidFill>
              </a:rPr>
              <a:t>status</a:t>
            </a:r>
            <a:r>
              <a:rPr lang="tr-TR" b="1" dirty="0">
                <a:solidFill>
                  <a:srgbClr val="009900"/>
                </a:solidFill>
              </a:rPr>
              <a:t>: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ED847761-592E-2E99-AE2F-F5144547BD5D}"/>
              </a:ext>
            </a:extLst>
          </p:cNvPr>
          <p:cNvSpPr txBox="1"/>
          <p:nvPr/>
        </p:nvSpPr>
        <p:spPr>
          <a:xfrm>
            <a:off x="5764941" y="938235"/>
            <a:ext cx="558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b="1" dirty="0" err="1">
                <a:solidFill>
                  <a:srgbClr val="009900"/>
                </a:solidFill>
              </a:rPr>
              <a:t>Income</a:t>
            </a:r>
            <a:r>
              <a:rPr lang="tr-TR" b="1" dirty="0">
                <a:solidFill>
                  <a:srgbClr val="009900"/>
                </a:solidFill>
              </a:rPr>
              <a:t> </a:t>
            </a:r>
            <a:r>
              <a:rPr lang="tr-TR" b="1" dirty="0" err="1">
                <a:solidFill>
                  <a:srgbClr val="009900"/>
                </a:solidFill>
              </a:rPr>
              <a:t>levels</a:t>
            </a:r>
            <a:r>
              <a:rPr lang="tr-TR" b="1" dirty="0">
                <a:solidFill>
                  <a:srgbClr val="009900"/>
                </a:solidFill>
              </a:rPr>
              <a:t> </a:t>
            </a:r>
            <a:r>
              <a:rPr lang="tr-TR" b="1" dirty="0" err="1">
                <a:solidFill>
                  <a:srgbClr val="009900"/>
                </a:solidFill>
              </a:rPr>
              <a:t>for</a:t>
            </a:r>
            <a:r>
              <a:rPr lang="tr-TR" b="1" dirty="0">
                <a:solidFill>
                  <a:srgbClr val="009900"/>
                </a:solidFill>
              </a:rPr>
              <a:t> </a:t>
            </a:r>
            <a:r>
              <a:rPr lang="tr-TR" b="1" dirty="0" err="1">
                <a:solidFill>
                  <a:srgbClr val="009900"/>
                </a:solidFill>
              </a:rPr>
              <a:t>each</a:t>
            </a:r>
            <a:r>
              <a:rPr lang="tr-TR" b="1" dirty="0">
                <a:solidFill>
                  <a:srgbClr val="009900"/>
                </a:solidFill>
              </a:rPr>
              <a:t> </a:t>
            </a:r>
            <a:r>
              <a:rPr lang="tr-TR" b="1" dirty="0" err="1">
                <a:solidFill>
                  <a:srgbClr val="009900"/>
                </a:solidFill>
              </a:rPr>
              <a:t>gender</a:t>
            </a:r>
            <a:r>
              <a:rPr lang="tr-TR" b="1" dirty="0">
                <a:solidFill>
                  <a:srgbClr val="009900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95518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CF8D3CD2-0433-52DF-81EA-9F725877E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78" y="1324178"/>
            <a:ext cx="5417818" cy="36077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C7527FF9-FFA0-F1C2-3F0B-43C08E8EC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24177"/>
            <a:ext cx="5244876" cy="36077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13E0CD49-D4D2-9925-F133-B0EE38830FBD}"/>
              </a:ext>
            </a:extLst>
          </p:cNvPr>
          <p:cNvSpPr txBox="1"/>
          <p:nvPr/>
        </p:nvSpPr>
        <p:spPr>
          <a:xfrm>
            <a:off x="323500" y="938235"/>
            <a:ext cx="5511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b="1" dirty="0" err="1">
                <a:solidFill>
                  <a:srgbClr val="009900"/>
                </a:solidFill>
              </a:rPr>
              <a:t>Income</a:t>
            </a:r>
            <a:r>
              <a:rPr lang="tr-TR" b="1" dirty="0">
                <a:solidFill>
                  <a:srgbClr val="009900"/>
                </a:solidFill>
              </a:rPr>
              <a:t> </a:t>
            </a:r>
            <a:r>
              <a:rPr lang="tr-TR" b="1" dirty="0" err="1">
                <a:solidFill>
                  <a:srgbClr val="009900"/>
                </a:solidFill>
              </a:rPr>
              <a:t>levels</a:t>
            </a:r>
            <a:r>
              <a:rPr lang="tr-TR" b="1" dirty="0">
                <a:solidFill>
                  <a:srgbClr val="009900"/>
                </a:solidFill>
              </a:rPr>
              <a:t> </a:t>
            </a:r>
            <a:r>
              <a:rPr lang="tr-TR" b="1" dirty="0" err="1">
                <a:solidFill>
                  <a:srgbClr val="009900"/>
                </a:solidFill>
              </a:rPr>
              <a:t>for</a:t>
            </a:r>
            <a:r>
              <a:rPr lang="tr-TR" b="1" dirty="0">
                <a:solidFill>
                  <a:srgbClr val="009900"/>
                </a:solidFill>
              </a:rPr>
              <a:t> </a:t>
            </a:r>
            <a:r>
              <a:rPr lang="tr-TR" b="1" dirty="0" err="1">
                <a:solidFill>
                  <a:srgbClr val="009900"/>
                </a:solidFill>
              </a:rPr>
              <a:t>each</a:t>
            </a:r>
            <a:r>
              <a:rPr lang="tr-TR" b="1" dirty="0">
                <a:solidFill>
                  <a:srgbClr val="009900"/>
                </a:solidFill>
              </a:rPr>
              <a:t> </a:t>
            </a:r>
            <a:r>
              <a:rPr lang="tr-TR" b="1" dirty="0" err="1">
                <a:solidFill>
                  <a:srgbClr val="009900"/>
                </a:solidFill>
              </a:rPr>
              <a:t>workclass</a:t>
            </a:r>
            <a:r>
              <a:rPr lang="tr-TR" b="1" dirty="0">
                <a:solidFill>
                  <a:srgbClr val="009900"/>
                </a:solidFill>
              </a:rPr>
              <a:t>: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D59BDCCD-3D98-D40D-993C-218ACD91C99B}"/>
              </a:ext>
            </a:extLst>
          </p:cNvPr>
          <p:cNvSpPr txBox="1"/>
          <p:nvPr/>
        </p:nvSpPr>
        <p:spPr>
          <a:xfrm>
            <a:off x="6156535" y="938235"/>
            <a:ext cx="5511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b="1" dirty="0" err="1">
                <a:solidFill>
                  <a:srgbClr val="009900"/>
                </a:solidFill>
              </a:rPr>
              <a:t>Income</a:t>
            </a:r>
            <a:r>
              <a:rPr lang="tr-TR" b="1" dirty="0">
                <a:solidFill>
                  <a:srgbClr val="009900"/>
                </a:solidFill>
              </a:rPr>
              <a:t> </a:t>
            </a:r>
            <a:r>
              <a:rPr lang="tr-TR" b="1" dirty="0" err="1">
                <a:solidFill>
                  <a:srgbClr val="009900"/>
                </a:solidFill>
              </a:rPr>
              <a:t>levels</a:t>
            </a:r>
            <a:r>
              <a:rPr lang="tr-TR" b="1" dirty="0">
                <a:solidFill>
                  <a:srgbClr val="009900"/>
                </a:solidFill>
              </a:rPr>
              <a:t> </a:t>
            </a:r>
            <a:r>
              <a:rPr lang="tr-TR" b="1" dirty="0" err="1">
                <a:solidFill>
                  <a:srgbClr val="009900"/>
                </a:solidFill>
              </a:rPr>
              <a:t>for</a:t>
            </a:r>
            <a:r>
              <a:rPr lang="tr-TR" b="1" dirty="0">
                <a:solidFill>
                  <a:srgbClr val="009900"/>
                </a:solidFill>
              </a:rPr>
              <a:t> </a:t>
            </a:r>
            <a:r>
              <a:rPr lang="tr-TR" b="1" dirty="0" err="1">
                <a:solidFill>
                  <a:srgbClr val="009900"/>
                </a:solidFill>
              </a:rPr>
              <a:t>each</a:t>
            </a:r>
            <a:r>
              <a:rPr lang="tr-TR" b="1" dirty="0">
                <a:solidFill>
                  <a:srgbClr val="009900"/>
                </a:solidFill>
              </a:rPr>
              <a:t> </a:t>
            </a:r>
            <a:r>
              <a:rPr lang="tr-TR" b="1" dirty="0" err="1">
                <a:solidFill>
                  <a:srgbClr val="009900"/>
                </a:solidFill>
              </a:rPr>
              <a:t>occupation</a:t>
            </a:r>
            <a:r>
              <a:rPr lang="tr-TR" b="1" dirty="0">
                <a:solidFill>
                  <a:srgbClr val="009900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113039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F0656BFA-9C98-404D-A9A8-62F85430C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77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CEFF5E2-6478-4C20-B0EB-864D7BD0A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sim 2" descr="harita içeren bir resim&#10;&#10;Açıklama otomatik olarak oluşturuldu">
            <a:extLst>
              <a:ext uri="{FF2B5EF4-FFF2-40B4-BE49-F238E27FC236}">
                <a16:creationId xmlns:a16="http://schemas.microsoft.com/office/drawing/2014/main" id="{4FB4AFA2-A68D-11FD-4D55-0112D68E9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96" y="478283"/>
            <a:ext cx="11107808" cy="520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359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F740FBB7-1C7F-A99E-EFCB-292F10B69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83" y="3453565"/>
            <a:ext cx="3047770" cy="3047770"/>
          </a:xfr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B2A6E2F0-5293-BF9B-A39B-ED79B8182077}"/>
              </a:ext>
            </a:extLst>
          </p:cNvPr>
          <p:cNvSpPr txBox="1"/>
          <p:nvPr/>
        </p:nvSpPr>
        <p:spPr>
          <a:xfrm>
            <a:off x="2569935" y="323536"/>
            <a:ext cx="6007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>
                <a:solidFill>
                  <a:srgbClr val="92D050"/>
                </a:solidFill>
              </a:rPr>
              <a:t>Numerical</a:t>
            </a:r>
            <a:r>
              <a:rPr lang="tr-TR" dirty="0">
                <a:solidFill>
                  <a:srgbClr val="92D050"/>
                </a:solidFill>
              </a:rPr>
              <a:t> </a:t>
            </a:r>
            <a:r>
              <a:rPr lang="tr-TR" dirty="0" err="1">
                <a:solidFill>
                  <a:srgbClr val="92D050"/>
                </a:solidFill>
              </a:rPr>
              <a:t>Features</a:t>
            </a:r>
            <a:r>
              <a:rPr lang="tr-TR" dirty="0">
                <a:solidFill>
                  <a:srgbClr val="92D050"/>
                </a:solidFill>
              </a:rPr>
              <a:t> Analysis</a:t>
            </a: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C7990242-36C0-6148-3370-A9597E6A0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781" y="1221322"/>
            <a:ext cx="2276668" cy="2276668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335D736D-404E-569B-8D3E-BF2D32F17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599" y="1265750"/>
            <a:ext cx="2187813" cy="2187813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7F393F1B-FA07-DBB8-A678-5888321E30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864" y="3571770"/>
            <a:ext cx="2811359" cy="2876910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DACDCF94-4282-C0AC-4948-6E9EB91FB5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506" y="3571771"/>
            <a:ext cx="2861387" cy="281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59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DEA07D3-DEBC-9277-F9E5-CEE246A6C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3-) Data </a:t>
            </a:r>
            <a:r>
              <a:rPr lang="tr-TR" b="1" dirty="0" err="1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Preparation</a:t>
            </a:r>
            <a:br>
              <a:rPr lang="tr-T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5F1295A-2DE5-1BA1-3F75-33FF9F505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71601"/>
            <a:ext cx="8596668" cy="4669762"/>
          </a:xfrm>
        </p:spPr>
        <p:txBody>
          <a:bodyPr>
            <a:normAutofit lnSpcReduction="10000"/>
          </a:bodyPr>
          <a:lstStyle/>
          <a:p>
            <a:r>
              <a:rPr lang="tr-TR" b="1" dirty="0">
                <a:solidFill>
                  <a:srgbClr val="383A42"/>
                </a:solidFill>
                <a:latin typeface="Consolas" panose="020B0609020204030204" pitchFamily="49" charset="0"/>
              </a:rPr>
              <a:t>L</a:t>
            </a:r>
            <a:r>
              <a:rPr lang="tr-TR" b="1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og-</a:t>
            </a:r>
            <a:r>
              <a:rPr lang="tr-TR" b="1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tr-TR" b="1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1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lang="tr-TR" b="1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1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skewed</a:t>
            </a:r>
            <a:r>
              <a:rPr lang="tr-TR" b="1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1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features</a:t>
            </a:r>
            <a:endParaRPr lang="tr-TR" b="1" dirty="0">
              <a:solidFill>
                <a:srgbClr val="383A42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dirty="0" err="1">
                <a:solidFill>
                  <a:srgbClr val="383A42"/>
                </a:solidFill>
                <a:latin typeface="Consolas" panose="020B0609020204030204" pitchFamily="49" charset="0"/>
              </a:rPr>
              <a:t>Skewness</a:t>
            </a:r>
            <a:r>
              <a:rPr lang="tr-TR" dirty="0">
                <a:solidFill>
                  <a:srgbClr val="383A42"/>
                </a:solidFill>
                <a:latin typeface="Consolas" panose="020B0609020204030204" pitchFamily="49" charset="0"/>
              </a:rPr>
              <a:t> </a:t>
            </a:r>
            <a:r>
              <a:rPr lang="tr-TR" dirty="0" err="1">
                <a:solidFill>
                  <a:srgbClr val="383A42"/>
                </a:solidFill>
                <a:latin typeface="Consolas" panose="020B0609020204030204" pitchFamily="49" charset="0"/>
              </a:rPr>
              <a:t>indicates</a:t>
            </a:r>
            <a:r>
              <a:rPr lang="tr-TR" dirty="0">
                <a:solidFill>
                  <a:srgbClr val="383A42"/>
                </a:solidFill>
                <a:latin typeface="Consolas" panose="020B0609020204030204" pitchFamily="49" charset="0"/>
              </a:rPr>
              <a:t> </a:t>
            </a:r>
            <a:r>
              <a:rPr lang="tr-TR" dirty="0" err="1">
                <a:solidFill>
                  <a:srgbClr val="383A42"/>
                </a:solidFill>
                <a:latin typeface="Consolas" panose="020B0609020204030204" pitchFamily="49" charset="0"/>
              </a:rPr>
              <a:t>whether</a:t>
            </a:r>
            <a:r>
              <a:rPr lang="tr-TR" dirty="0">
                <a:solidFill>
                  <a:srgbClr val="383A42"/>
                </a:solidFill>
                <a:latin typeface="Consolas" panose="020B0609020204030204" pitchFamily="49" charset="0"/>
              </a:rPr>
              <a:t> </a:t>
            </a:r>
            <a:r>
              <a:rPr lang="tr-TR" dirty="0" err="1">
                <a:solidFill>
                  <a:srgbClr val="383A42"/>
                </a:solidFill>
                <a:latin typeface="Consolas" panose="020B0609020204030204" pitchFamily="49" charset="0"/>
              </a:rPr>
              <a:t>the</a:t>
            </a:r>
            <a:r>
              <a:rPr lang="tr-TR" dirty="0">
                <a:solidFill>
                  <a:srgbClr val="383A42"/>
                </a:solidFill>
                <a:latin typeface="Consolas" panose="020B0609020204030204" pitchFamily="49" charset="0"/>
              </a:rPr>
              <a:t> data is </a:t>
            </a:r>
            <a:r>
              <a:rPr lang="tr-TR" dirty="0" err="1">
                <a:solidFill>
                  <a:srgbClr val="383A42"/>
                </a:solidFill>
                <a:latin typeface="Consolas" panose="020B0609020204030204" pitchFamily="49" charset="0"/>
              </a:rPr>
              <a:t>concentrated</a:t>
            </a:r>
            <a:r>
              <a:rPr lang="tr-TR" dirty="0">
                <a:solidFill>
                  <a:srgbClr val="383A42"/>
                </a:solidFill>
                <a:latin typeface="Consolas" panose="020B0609020204030204" pitchFamily="49" charset="0"/>
              </a:rPr>
              <a:t> on </a:t>
            </a:r>
            <a:r>
              <a:rPr lang="tr-TR" dirty="0" err="1">
                <a:solidFill>
                  <a:srgbClr val="383A42"/>
                </a:solidFill>
                <a:latin typeface="Consolas" panose="020B0609020204030204" pitchFamily="49" charset="0"/>
              </a:rPr>
              <a:t>one</a:t>
            </a:r>
            <a:r>
              <a:rPr lang="tr-TR" dirty="0">
                <a:solidFill>
                  <a:srgbClr val="383A42"/>
                </a:solidFill>
                <a:latin typeface="Consolas" panose="020B0609020204030204" pitchFamily="49" charset="0"/>
              </a:rPr>
              <a:t> </a:t>
            </a:r>
            <a:r>
              <a:rPr lang="tr-TR" dirty="0" err="1">
                <a:solidFill>
                  <a:srgbClr val="383A42"/>
                </a:solidFill>
                <a:latin typeface="Consolas" panose="020B0609020204030204" pitchFamily="49" charset="0"/>
              </a:rPr>
              <a:t>side</a:t>
            </a:r>
            <a:r>
              <a:rPr lang="tr-TR" dirty="0">
                <a:solidFill>
                  <a:srgbClr val="383A42"/>
                </a:solidFill>
                <a:latin typeface="Consolas" panose="020B0609020204030204" pitchFamily="49" charset="0"/>
              </a:rPr>
              <a:t>. </a:t>
            </a:r>
            <a:r>
              <a:rPr lang="tr-TR" dirty="0" err="1">
                <a:solidFill>
                  <a:srgbClr val="383A42"/>
                </a:solidFill>
                <a:latin typeface="Consolas" panose="020B0609020204030204" pitchFamily="49" charset="0"/>
              </a:rPr>
              <a:t>If</a:t>
            </a:r>
            <a:r>
              <a:rPr lang="tr-TR" dirty="0">
                <a:solidFill>
                  <a:srgbClr val="383A42"/>
                </a:solidFill>
                <a:latin typeface="Consolas" panose="020B0609020204030204" pitchFamily="49" charset="0"/>
              </a:rPr>
              <a:t> </a:t>
            </a:r>
            <a:r>
              <a:rPr lang="tr-TR" dirty="0" err="1">
                <a:solidFill>
                  <a:srgbClr val="383A42"/>
                </a:solidFill>
                <a:latin typeface="Consolas" panose="020B0609020204030204" pitchFamily="49" charset="0"/>
              </a:rPr>
              <a:t>the</a:t>
            </a:r>
            <a:r>
              <a:rPr lang="tr-TR" dirty="0">
                <a:solidFill>
                  <a:srgbClr val="383A42"/>
                </a:solidFill>
                <a:latin typeface="Consolas" panose="020B0609020204030204" pitchFamily="49" charset="0"/>
              </a:rPr>
              <a:t> </a:t>
            </a:r>
            <a:r>
              <a:rPr lang="tr-TR" dirty="0" err="1">
                <a:solidFill>
                  <a:srgbClr val="383A42"/>
                </a:solidFill>
                <a:latin typeface="Consolas" panose="020B0609020204030204" pitchFamily="49" charset="0"/>
              </a:rPr>
              <a:t>mean</a:t>
            </a:r>
            <a:r>
              <a:rPr lang="tr-TR" dirty="0">
                <a:solidFill>
                  <a:srgbClr val="383A42"/>
                </a:solidFill>
                <a:latin typeface="Consolas" panose="020B0609020204030204" pitchFamily="49" charset="0"/>
              </a:rPr>
              <a:t> is </a:t>
            </a:r>
            <a:r>
              <a:rPr lang="tr-TR" dirty="0" err="1">
                <a:solidFill>
                  <a:srgbClr val="383A42"/>
                </a:solidFill>
                <a:latin typeface="Consolas" panose="020B0609020204030204" pitchFamily="49" charset="0"/>
              </a:rPr>
              <a:t>lower</a:t>
            </a:r>
            <a:r>
              <a:rPr lang="tr-TR" dirty="0">
                <a:solidFill>
                  <a:srgbClr val="383A42"/>
                </a:solidFill>
                <a:latin typeface="Consolas" panose="020B0609020204030204" pitchFamily="49" charset="0"/>
              </a:rPr>
              <a:t> </a:t>
            </a:r>
            <a:r>
              <a:rPr lang="tr-TR" dirty="0" err="1">
                <a:solidFill>
                  <a:srgbClr val="383A42"/>
                </a:solidFill>
                <a:latin typeface="Consolas" panose="020B0609020204030204" pitchFamily="49" charset="0"/>
              </a:rPr>
              <a:t>than</a:t>
            </a:r>
            <a:r>
              <a:rPr lang="tr-TR" dirty="0">
                <a:solidFill>
                  <a:srgbClr val="383A42"/>
                </a:solidFill>
                <a:latin typeface="Consolas" panose="020B0609020204030204" pitchFamily="49" charset="0"/>
              </a:rPr>
              <a:t> </a:t>
            </a:r>
            <a:r>
              <a:rPr lang="tr-TR" dirty="0" err="1">
                <a:solidFill>
                  <a:srgbClr val="383A42"/>
                </a:solidFill>
                <a:latin typeface="Consolas" panose="020B0609020204030204" pitchFamily="49" charset="0"/>
              </a:rPr>
              <a:t>the</a:t>
            </a:r>
            <a:r>
              <a:rPr lang="tr-TR" dirty="0">
                <a:solidFill>
                  <a:srgbClr val="383A42"/>
                </a:solidFill>
                <a:latin typeface="Consolas" panose="020B0609020204030204" pitchFamily="49" charset="0"/>
              </a:rPr>
              <a:t> </a:t>
            </a:r>
            <a:r>
              <a:rPr lang="tr-TR" dirty="0" err="1">
                <a:solidFill>
                  <a:srgbClr val="383A42"/>
                </a:solidFill>
                <a:latin typeface="Consolas" panose="020B0609020204030204" pitchFamily="49" charset="0"/>
              </a:rPr>
              <a:t>median</a:t>
            </a:r>
            <a:r>
              <a:rPr lang="tr-TR" dirty="0">
                <a:solidFill>
                  <a:srgbClr val="383A42"/>
                </a:solidFill>
                <a:latin typeface="Consolas" panose="020B0609020204030204" pitchFamily="49" charset="0"/>
              </a:rPr>
              <a:t> it is </a:t>
            </a:r>
            <a:r>
              <a:rPr lang="tr-TR" dirty="0" err="1">
                <a:solidFill>
                  <a:srgbClr val="383A42"/>
                </a:solidFill>
                <a:latin typeface="Consolas" panose="020B0609020204030204" pitchFamily="49" charset="0"/>
              </a:rPr>
              <a:t>left-skewed</a:t>
            </a:r>
            <a:r>
              <a:rPr lang="tr-TR" dirty="0">
                <a:solidFill>
                  <a:srgbClr val="383A42"/>
                </a:solidFill>
                <a:latin typeface="Consolas" panose="020B0609020204030204" pitchFamily="49" charset="0"/>
              </a:rPr>
              <a:t> (</a:t>
            </a:r>
            <a:r>
              <a:rPr lang="tr-TR" dirty="0" err="1">
                <a:solidFill>
                  <a:srgbClr val="383A42"/>
                </a:solidFill>
                <a:latin typeface="Consolas" panose="020B0609020204030204" pitchFamily="49" charset="0"/>
              </a:rPr>
              <a:t>negative</a:t>
            </a:r>
            <a:r>
              <a:rPr lang="tr-TR" dirty="0">
                <a:solidFill>
                  <a:srgbClr val="383A42"/>
                </a:solidFill>
                <a:latin typeface="Consolas" panose="020B0609020204030204" pitchFamily="49" charset="0"/>
              </a:rPr>
              <a:t> </a:t>
            </a:r>
            <a:r>
              <a:rPr lang="tr-TR" dirty="0" err="1">
                <a:solidFill>
                  <a:srgbClr val="383A42"/>
                </a:solidFill>
                <a:latin typeface="Consolas" panose="020B0609020204030204" pitchFamily="49" charset="0"/>
              </a:rPr>
              <a:t>skew</a:t>
            </a:r>
            <a:r>
              <a:rPr lang="tr-TR" dirty="0">
                <a:solidFill>
                  <a:srgbClr val="383A42"/>
                </a:solidFill>
                <a:latin typeface="Consolas" panose="020B0609020204030204" pitchFamily="49" charset="0"/>
              </a:rPr>
              <a:t>). </a:t>
            </a:r>
            <a:r>
              <a:rPr lang="tr-TR" dirty="0" err="1">
                <a:solidFill>
                  <a:srgbClr val="383A42"/>
                </a:solidFill>
                <a:latin typeface="Consolas" panose="020B0609020204030204" pitchFamily="49" charset="0"/>
              </a:rPr>
              <a:t>because</a:t>
            </a:r>
            <a:r>
              <a:rPr lang="tr-TR" dirty="0">
                <a:solidFill>
                  <a:srgbClr val="383A42"/>
                </a:solidFill>
                <a:latin typeface="Consolas" panose="020B0609020204030204" pitchFamily="49" charset="0"/>
              </a:rPr>
              <a:t> </a:t>
            </a:r>
            <a:r>
              <a:rPr lang="tr-TR" dirty="0" err="1">
                <a:solidFill>
                  <a:srgbClr val="383A42"/>
                </a:solidFill>
                <a:latin typeface="Consolas" panose="020B0609020204030204" pitchFamily="49" charset="0"/>
              </a:rPr>
              <a:t>outliers</a:t>
            </a:r>
            <a:r>
              <a:rPr lang="tr-TR" dirty="0">
                <a:solidFill>
                  <a:srgbClr val="383A42"/>
                </a:solidFill>
                <a:latin typeface="Consolas" panose="020B0609020204030204" pitchFamily="49" charset="0"/>
              </a:rPr>
              <a:t> </a:t>
            </a:r>
            <a:r>
              <a:rPr lang="tr-TR" dirty="0" err="1">
                <a:solidFill>
                  <a:srgbClr val="383A42"/>
                </a:solidFill>
                <a:latin typeface="Consolas" panose="020B0609020204030204" pitchFamily="49" charset="0"/>
              </a:rPr>
              <a:t>are</a:t>
            </a:r>
            <a:r>
              <a:rPr lang="tr-TR" dirty="0">
                <a:solidFill>
                  <a:srgbClr val="383A42"/>
                </a:solidFill>
                <a:latin typeface="Consolas" panose="020B0609020204030204" pitchFamily="49" charset="0"/>
              </a:rPr>
              <a:t> </a:t>
            </a:r>
            <a:r>
              <a:rPr lang="tr-TR" dirty="0" err="1">
                <a:solidFill>
                  <a:srgbClr val="383A42"/>
                </a:solidFill>
                <a:latin typeface="Consolas" panose="020B0609020204030204" pitchFamily="49" charset="0"/>
              </a:rPr>
              <a:t>to</a:t>
            </a:r>
            <a:r>
              <a:rPr lang="tr-TR" dirty="0">
                <a:solidFill>
                  <a:srgbClr val="383A42"/>
                </a:solidFill>
                <a:latin typeface="Consolas" panose="020B0609020204030204" pitchFamily="49" charset="0"/>
              </a:rPr>
              <a:t> </a:t>
            </a:r>
            <a:r>
              <a:rPr lang="tr-TR" dirty="0" err="1">
                <a:solidFill>
                  <a:srgbClr val="383A42"/>
                </a:solidFill>
                <a:latin typeface="Consolas" panose="020B0609020204030204" pitchFamily="49" charset="0"/>
              </a:rPr>
              <a:t>the</a:t>
            </a:r>
            <a:r>
              <a:rPr lang="tr-TR" dirty="0">
                <a:solidFill>
                  <a:srgbClr val="383A42"/>
                </a:solidFill>
                <a:latin typeface="Consolas" panose="020B0609020204030204" pitchFamily="49" charset="0"/>
              </a:rPr>
              <a:t> </a:t>
            </a:r>
            <a:r>
              <a:rPr lang="tr-TR" dirty="0" err="1">
                <a:solidFill>
                  <a:srgbClr val="383A42"/>
                </a:solidFill>
                <a:latin typeface="Consolas" panose="020B0609020204030204" pitchFamily="49" charset="0"/>
              </a:rPr>
              <a:t>left</a:t>
            </a:r>
            <a:r>
              <a:rPr lang="tr-TR" dirty="0">
                <a:solidFill>
                  <a:srgbClr val="383A42"/>
                </a:solidFill>
                <a:latin typeface="Consolas" panose="020B0609020204030204" pitchFamily="49" charset="0"/>
              </a:rPr>
              <a:t>.</a:t>
            </a:r>
          </a:p>
          <a:p>
            <a:pPr marL="0" indent="0">
              <a:buNone/>
            </a:pPr>
            <a:r>
              <a:rPr lang="tr-T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«</a:t>
            </a:r>
            <a:r>
              <a:rPr lang="en-US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Log transformation is a data transformation method in which it replaces each variable x with a log(x).</a:t>
            </a:r>
            <a:endParaRPr lang="tr-TR" b="0" dirty="0">
              <a:solidFill>
                <a:srgbClr val="383A42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dirty="0">
                <a:solidFill>
                  <a:srgbClr val="383A42"/>
                </a:solidFill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he most popular among the different types of transformations used to transform skewed data to approximately conform to normality.</a:t>
            </a:r>
            <a:r>
              <a:rPr lang="tr-T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»</a:t>
            </a:r>
          </a:p>
          <a:p>
            <a:r>
              <a:rPr lang="tr-TR" b="1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Normalizing</a:t>
            </a:r>
            <a:r>
              <a:rPr lang="tr-TR" b="1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1" dirty="0" err="1">
                <a:solidFill>
                  <a:srgbClr val="383A42"/>
                </a:solidFill>
                <a:latin typeface="Consolas" panose="020B0609020204030204" pitchFamily="49" charset="0"/>
              </a:rPr>
              <a:t>n</a:t>
            </a:r>
            <a:r>
              <a:rPr lang="tr-TR" b="1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umerical</a:t>
            </a:r>
            <a:r>
              <a:rPr lang="tr-TR" b="1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1" dirty="0" err="1">
                <a:solidFill>
                  <a:srgbClr val="383A42"/>
                </a:solidFill>
                <a:latin typeface="Consolas" panose="020B0609020204030204" pitchFamily="49" charset="0"/>
              </a:rPr>
              <a:t>f</a:t>
            </a:r>
            <a:r>
              <a:rPr lang="tr-TR" b="1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eatures</a:t>
            </a:r>
            <a:endParaRPr lang="tr-TR" b="1" dirty="0">
              <a:solidFill>
                <a:srgbClr val="383A42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«</a:t>
            </a:r>
            <a:r>
              <a:rPr lang="en-US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Normalization typically means </a:t>
            </a:r>
            <a:r>
              <a:rPr lang="en-US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rescal</a:t>
            </a:r>
            <a:r>
              <a:rPr lang="tr-TR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ing</a:t>
            </a:r>
            <a:r>
              <a:rPr lang="en-US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the values into a range of [0,1]</a:t>
            </a:r>
            <a:endParaRPr lang="tr-TR" dirty="0">
              <a:solidFill>
                <a:srgbClr val="383A42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dirty="0" err="1">
                <a:solidFill>
                  <a:srgbClr val="383A42"/>
                </a:solidFill>
                <a:latin typeface="Consolas" panose="020B0609020204030204" pitchFamily="49" charset="0"/>
              </a:rPr>
              <a:t>It</a:t>
            </a:r>
            <a:r>
              <a:rPr lang="tr-TR" dirty="0">
                <a:solidFill>
                  <a:srgbClr val="383A42"/>
                </a:solidFill>
                <a:latin typeface="Consolas" panose="020B0609020204030204" pitchFamily="49" charset="0"/>
              </a:rPr>
              <a:t> </a:t>
            </a:r>
            <a:r>
              <a:rPr lang="tr-TR" dirty="0" err="1">
                <a:solidFill>
                  <a:srgbClr val="383A42"/>
                </a:solidFill>
                <a:latin typeface="Consolas" panose="020B0609020204030204" pitchFamily="49" charset="0"/>
              </a:rPr>
              <a:t>aims</a:t>
            </a:r>
            <a:r>
              <a:rPr lang="tr-TR" dirty="0">
                <a:solidFill>
                  <a:srgbClr val="383A42"/>
                </a:solidFill>
                <a:latin typeface="Consolas" panose="020B0609020204030204" pitchFamily="49" charset="0"/>
              </a:rPr>
              <a:t> </a:t>
            </a:r>
            <a:r>
              <a:rPr lang="tr-TR" dirty="0" err="1">
                <a:solidFill>
                  <a:srgbClr val="383A42"/>
                </a:solidFill>
                <a:latin typeface="Consolas" panose="020B0609020204030204" pitchFamily="49" charset="0"/>
              </a:rPr>
              <a:t>to</a:t>
            </a:r>
            <a:r>
              <a:rPr lang="tr-TR" dirty="0">
                <a:solidFill>
                  <a:srgbClr val="383A42"/>
                </a:solidFill>
                <a:latin typeface="Consolas" panose="020B0609020204030204" pitchFamily="49" charset="0"/>
              </a:rPr>
              <a:t> </a:t>
            </a:r>
            <a:r>
              <a:rPr lang="tr-TR" dirty="0" err="1">
                <a:solidFill>
                  <a:srgbClr val="383A42"/>
                </a:solidFill>
                <a:latin typeface="Consolas" panose="020B0609020204030204" pitchFamily="49" charset="0"/>
              </a:rPr>
              <a:t>reduce</a:t>
            </a:r>
            <a:r>
              <a:rPr lang="tr-TR" dirty="0">
                <a:solidFill>
                  <a:srgbClr val="383A42"/>
                </a:solidFill>
                <a:latin typeface="Consolas" panose="020B0609020204030204" pitchFamily="49" charset="0"/>
              </a:rPr>
              <a:t> </a:t>
            </a:r>
            <a:r>
              <a:rPr lang="tr-TR" dirty="0" err="1">
                <a:solidFill>
                  <a:srgbClr val="383A42"/>
                </a:solidFill>
                <a:latin typeface="Consolas" panose="020B0609020204030204" pitchFamily="49" charset="0"/>
              </a:rPr>
              <a:t>the</a:t>
            </a:r>
            <a:r>
              <a:rPr lang="tr-TR" dirty="0">
                <a:solidFill>
                  <a:srgbClr val="383A42"/>
                </a:solidFill>
                <a:latin typeface="Consolas" panose="020B0609020204030204" pitchFamily="49" charset="0"/>
              </a:rPr>
              <a:t> </a:t>
            </a:r>
            <a:r>
              <a:rPr lang="tr-TR" dirty="0" err="1">
                <a:solidFill>
                  <a:srgbClr val="383A42"/>
                </a:solidFill>
                <a:latin typeface="Consolas" panose="020B0609020204030204" pitchFamily="49" charset="0"/>
              </a:rPr>
              <a:t>weight</a:t>
            </a:r>
            <a:r>
              <a:rPr lang="tr-TR" dirty="0">
                <a:solidFill>
                  <a:srgbClr val="383A42"/>
                </a:solidFill>
                <a:latin typeface="Consolas" panose="020B0609020204030204" pitchFamily="49" charset="0"/>
              </a:rPr>
              <a:t> of </a:t>
            </a:r>
            <a:r>
              <a:rPr lang="tr-TR" dirty="0" err="1">
                <a:solidFill>
                  <a:srgbClr val="383A42"/>
                </a:solidFill>
                <a:latin typeface="Consolas" panose="020B0609020204030204" pitchFamily="49" charset="0"/>
              </a:rPr>
              <a:t>higher</a:t>
            </a:r>
            <a:r>
              <a:rPr lang="tr-TR" dirty="0">
                <a:solidFill>
                  <a:srgbClr val="383A42"/>
                </a:solidFill>
                <a:latin typeface="Consolas" panose="020B0609020204030204" pitchFamily="49" charset="0"/>
              </a:rPr>
              <a:t> </a:t>
            </a:r>
            <a:r>
              <a:rPr lang="tr-TR" dirty="0" err="1">
                <a:solidFill>
                  <a:srgbClr val="383A42"/>
                </a:solidFill>
                <a:latin typeface="Consolas" panose="020B0609020204030204" pitchFamily="49" charset="0"/>
              </a:rPr>
              <a:t>numbers</a:t>
            </a:r>
            <a:endParaRPr lang="tr-TR" dirty="0">
              <a:solidFill>
                <a:srgbClr val="383A4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tr-TR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tr-TR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we</a:t>
            </a:r>
            <a:r>
              <a:rPr lang="tr-TR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know</a:t>
            </a:r>
            <a:r>
              <a:rPr lang="tr-TR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tr-TR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variable</a:t>
            </a:r>
            <a:r>
              <a:rPr lang="tr-TR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is </a:t>
            </a:r>
            <a:r>
              <a:rPr lang="tr-TR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significantly</a:t>
            </a:r>
            <a:r>
              <a:rPr lang="tr-TR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more</a:t>
            </a:r>
            <a:r>
              <a:rPr lang="tr-TR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important</a:t>
            </a:r>
            <a:r>
              <a:rPr lang="tr-TR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than</a:t>
            </a:r>
            <a:r>
              <a:rPr lang="tr-TR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lang="tr-TR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other</a:t>
            </a:r>
            <a:r>
              <a:rPr lang="tr-TR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we</a:t>
            </a:r>
            <a:r>
              <a:rPr lang="tr-TR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should</a:t>
            </a:r>
            <a:r>
              <a:rPr lang="tr-TR" dirty="0" err="1">
                <a:solidFill>
                  <a:srgbClr val="383A42"/>
                </a:solidFill>
                <a:latin typeface="Consolas" panose="020B0609020204030204" pitchFamily="49" charset="0"/>
              </a:rPr>
              <a:t>n’t</a:t>
            </a:r>
            <a:r>
              <a:rPr lang="tr-TR" dirty="0">
                <a:solidFill>
                  <a:srgbClr val="383A42"/>
                </a:solidFill>
                <a:latin typeface="Consolas" panose="020B0609020204030204" pitchFamily="49" charset="0"/>
              </a:rPr>
              <a:t> </a:t>
            </a:r>
            <a:r>
              <a:rPr lang="tr-TR" dirty="0" err="1">
                <a:solidFill>
                  <a:srgbClr val="383A42"/>
                </a:solidFill>
                <a:latin typeface="Consolas" panose="020B0609020204030204" pitchFamily="49" charset="0"/>
              </a:rPr>
              <a:t>use</a:t>
            </a:r>
            <a:r>
              <a:rPr lang="tr-TR" dirty="0">
                <a:solidFill>
                  <a:srgbClr val="383A42"/>
                </a:solidFill>
                <a:latin typeface="Consolas" panose="020B0609020204030204" pitchFamily="49" charset="0"/>
              </a:rPr>
              <a:t> </a:t>
            </a:r>
            <a:r>
              <a:rPr lang="tr-TR" dirty="0" err="1">
                <a:solidFill>
                  <a:srgbClr val="383A42"/>
                </a:solidFill>
                <a:latin typeface="Consolas" panose="020B0609020204030204" pitchFamily="49" charset="0"/>
              </a:rPr>
              <a:t>normalization</a:t>
            </a:r>
            <a:r>
              <a:rPr lang="tr-TR" dirty="0">
                <a:solidFill>
                  <a:srgbClr val="383A42"/>
                </a:solidFill>
                <a:latin typeface="Consolas" panose="020B0609020204030204" pitchFamily="49" charset="0"/>
              </a:rPr>
              <a:t> </a:t>
            </a:r>
            <a:r>
              <a:rPr lang="tr-TR" dirty="0" err="1">
                <a:solidFill>
                  <a:srgbClr val="383A42"/>
                </a:solidFill>
                <a:latin typeface="Consolas" panose="020B0609020204030204" pitchFamily="49" charset="0"/>
              </a:rPr>
              <a:t>or</a:t>
            </a:r>
            <a:r>
              <a:rPr lang="tr-TR" dirty="0">
                <a:solidFill>
                  <a:srgbClr val="383A42"/>
                </a:solidFill>
                <a:latin typeface="Consolas" panose="020B0609020204030204" pitchFamily="49" charset="0"/>
              </a:rPr>
              <a:t> </a:t>
            </a:r>
            <a:r>
              <a:rPr lang="tr-TR" dirty="0" err="1">
                <a:solidFill>
                  <a:srgbClr val="383A42"/>
                </a:solidFill>
                <a:latin typeface="Consolas" panose="020B0609020204030204" pitchFamily="49" charset="0"/>
              </a:rPr>
              <a:t>standardization</a:t>
            </a:r>
            <a:r>
              <a:rPr lang="tr-TR" dirty="0">
                <a:solidFill>
                  <a:srgbClr val="383A42"/>
                </a:solidFill>
                <a:latin typeface="Consolas" panose="020B0609020204030204" pitchFamily="49" charset="0"/>
              </a:rPr>
              <a:t>.</a:t>
            </a:r>
            <a:r>
              <a:rPr lang="tr-TR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»</a:t>
            </a:r>
          </a:p>
          <a:p>
            <a:pPr marL="0" indent="0">
              <a:buNone/>
            </a:pPr>
            <a:endParaRPr lang="tr-TR" dirty="0">
              <a:solidFill>
                <a:srgbClr val="383A42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tr-TR" dirty="0">
              <a:solidFill>
                <a:srgbClr val="383A42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tr-TR" dirty="0">
              <a:solidFill>
                <a:srgbClr val="383A42"/>
              </a:solidFill>
              <a:effectLst/>
              <a:latin typeface="Consolas" panose="020B0609020204030204" pitchFamily="49" charset="0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770917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C104D923-DD3C-FE80-7162-1B7BE98A3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890" y="3360846"/>
            <a:ext cx="7175455" cy="3372462"/>
          </a:xfrm>
          <a:prstGeom prst="rect">
            <a:avLst/>
          </a:prstGeom>
        </p:spPr>
      </p:pic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571CF69E-8252-DA99-0EE2-9408A3A32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891" y="0"/>
            <a:ext cx="6985135" cy="3283012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52547D84-AF6D-2EE3-9A75-C97682759E26}"/>
              </a:ext>
            </a:extLst>
          </p:cNvPr>
          <p:cNvSpPr txBox="1"/>
          <p:nvPr/>
        </p:nvSpPr>
        <p:spPr>
          <a:xfrm>
            <a:off x="2295525" y="3244334"/>
            <a:ext cx="682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>
                <a:solidFill>
                  <a:srgbClr val="FF9900"/>
                </a:solidFill>
              </a:rPr>
              <a:t>Transforming</a:t>
            </a:r>
            <a:r>
              <a:rPr lang="tr-TR" dirty="0">
                <a:solidFill>
                  <a:srgbClr val="FF9900"/>
                </a:solidFill>
              </a:rPr>
              <a:t> </a:t>
            </a:r>
            <a:r>
              <a:rPr lang="tr-TR" dirty="0" err="1">
                <a:solidFill>
                  <a:srgbClr val="FF9900"/>
                </a:solidFill>
              </a:rPr>
              <a:t>Skewed</a:t>
            </a:r>
            <a:r>
              <a:rPr lang="tr-TR" dirty="0">
                <a:solidFill>
                  <a:srgbClr val="FF9900"/>
                </a:solidFill>
              </a:rPr>
              <a:t> </a:t>
            </a:r>
            <a:r>
              <a:rPr lang="tr-TR" dirty="0" err="1">
                <a:solidFill>
                  <a:srgbClr val="FF9900"/>
                </a:solidFill>
              </a:rPr>
              <a:t>Continuous</a:t>
            </a:r>
            <a:r>
              <a:rPr lang="tr-TR" dirty="0">
                <a:solidFill>
                  <a:srgbClr val="FF9900"/>
                </a:solidFill>
              </a:rPr>
              <a:t> </a:t>
            </a:r>
            <a:r>
              <a:rPr lang="tr-TR" dirty="0" err="1">
                <a:solidFill>
                  <a:srgbClr val="FF9900"/>
                </a:solidFill>
              </a:rPr>
              <a:t>Features</a:t>
            </a:r>
            <a:endParaRPr lang="tr-TR" dirty="0">
              <a:solidFill>
                <a:srgbClr val="FF9900"/>
              </a:solidFill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638C0FD-E9D2-4644-004D-487979169C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660" y="3085028"/>
            <a:ext cx="2506623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16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9A3AEB1-919C-E8C1-EC67-A22E5864D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4-) Data </a:t>
            </a:r>
            <a:r>
              <a:rPr lang="tr-TR" b="1" dirty="0" err="1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Preprocessing</a:t>
            </a:r>
            <a:br>
              <a:rPr lang="tr-T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0654EC8-C183-ACD4-E807-12183DADA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b="1" dirty="0" err="1"/>
              <a:t>one</a:t>
            </a:r>
            <a:r>
              <a:rPr lang="tr-TR" b="1" dirty="0"/>
              <a:t>-hot-</a:t>
            </a:r>
            <a:r>
              <a:rPr lang="tr-TR" b="1" dirty="0" err="1"/>
              <a:t>encoding</a:t>
            </a:r>
            <a:r>
              <a:rPr lang="tr-TR" b="1" dirty="0"/>
              <a:t>:</a:t>
            </a:r>
            <a:r>
              <a:rPr lang="tr-TR" dirty="0"/>
              <a:t> </a:t>
            </a:r>
            <a:r>
              <a:rPr lang="tr-TR" dirty="0" err="1"/>
              <a:t>It</a:t>
            </a:r>
            <a:r>
              <a:rPr lang="tr-TR" dirty="0"/>
              <a:t> </a:t>
            </a:r>
            <a:r>
              <a:rPr lang="tr-TR" dirty="0" err="1"/>
              <a:t>converts</a:t>
            </a:r>
            <a:r>
              <a:rPr lang="tr-TR" dirty="0"/>
              <a:t> </a:t>
            </a:r>
            <a:r>
              <a:rPr lang="tr-TR" dirty="0" err="1"/>
              <a:t>categorical</a:t>
            </a:r>
            <a:r>
              <a:rPr lang="tr-TR" dirty="0"/>
              <a:t> </a:t>
            </a:r>
            <a:r>
              <a:rPr lang="tr-TR" dirty="0" err="1"/>
              <a:t>variables</a:t>
            </a:r>
            <a:r>
              <a:rPr lang="tr-TR" dirty="0"/>
              <a:t> </a:t>
            </a:r>
            <a:r>
              <a:rPr lang="tr-TR" dirty="0" err="1"/>
              <a:t>into</a:t>
            </a:r>
            <a:r>
              <a:rPr lang="tr-TR" dirty="0"/>
              <a:t> </a:t>
            </a:r>
            <a:r>
              <a:rPr lang="tr-TR" dirty="0" err="1"/>
              <a:t>numerical</a:t>
            </a:r>
            <a:r>
              <a:rPr lang="tr-TR" dirty="0"/>
              <a:t> </a:t>
            </a:r>
            <a:r>
              <a:rPr lang="tr-TR" dirty="0" err="1"/>
              <a:t>ones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creating</a:t>
            </a:r>
            <a:r>
              <a:rPr lang="tr-TR" dirty="0"/>
              <a:t> a «</a:t>
            </a:r>
            <a:r>
              <a:rPr lang="tr-TR" dirty="0" err="1"/>
              <a:t>dummy</a:t>
            </a:r>
            <a:r>
              <a:rPr lang="tr-TR" dirty="0"/>
              <a:t>» </a:t>
            </a:r>
            <a:r>
              <a:rPr lang="tr-TR" dirty="0" err="1"/>
              <a:t>variable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each</a:t>
            </a:r>
            <a:r>
              <a:rPr lang="tr-TR" dirty="0"/>
              <a:t> </a:t>
            </a:r>
            <a:r>
              <a:rPr lang="tr-TR" dirty="0" err="1"/>
              <a:t>possible</a:t>
            </a:r>
            <a:r>
              <a:rPr lang="tr-TR" dirty="0"/>
              <a:t> </a:t>
            </a:r>
            <a:r>
              <a:rPr lang="tr-TR" dirty="0" err="1"/>
              <a:t>category</a:t>
            </a:r>
            <a:r>
              <a:rPr lang="tr-TR" dirty="0"/>
              <a:t> of </a:t>
            </a:r>
            <a:r>
              <a:rPr lang="tr-TR" dirty="0" err="1"/>
              <a:t>its</a:t>
            </a:r>
            <a:r>
              <a:rPr lang="tr-TR" dirty="0"/>
              <a:t> </a:t>
            </a:r>
            <a:r>
              <a:rPr lang="tr-TR" dirty="0" err="1"/>
              <a:t>non-numeric</a:t>
            </a:r>
            <a:r>
              <a:rPr lang="tr-TR" dirty="0"/>
              <a:t> </a:t>
            </a:r>
            <a:r>
              <a:rPr lang="tr-TR" dirty="0" err="1"/>
              <a:t>features</a:t>
            </a:r>
            <a:r>
              <a:rPr lang="tr-TR" dirty="0"/>
              <a:t>.</a:t>
            </a:r>
          </a:p>
          <a:p>
            <a:r>
              <a:rPr lang="tr-TR" b="1" dirty="0" err="1"/>
              <a:t>encoding</a:t>
            </a:r>
            <a:r>
              <a:rPr lang="tr-TR" b="1" dirty="0"/>
              <a:t>: </a:t>
            </a:r>
            <a:r>
              <a:rPr lang="en-US" dirty="0"/>
              <a:t>Encode the '</a:t>
            </a:r>
            <a:r>
              <a:rPr lang="en-US" dirty="0" err="1"/>
              <a:t>income_raw</a:t>
            </a:r>
            <a:r>
              <a:rPr lang="en-US" dirty="0"/>
              <a:t>' data to numerical values</a:t>
            </a:r>
            <a:r>
              <a:rPr lang="tr-TR" dirty="0"/>
              <a:t>. </a:t>
            </a:r>
            <a:r>
              <a:rPr lang="tr-TR" dirty="0" err="1"/>
              <a:t>If</a:t>
            </a:r>
            <a:r>
              <a:rPr lang="tr-TR" dirty="0"/>
              <a:t> </a:t>
            </a:r>
            <a:r>
              <a:rPr lang="tr-TR" dirty="0" err="1"/>
              <a:t>income</a:t>
            </a:r>
            <a:r>
              <a:rPr lang="tr-TR" dirty="0"/>
              <a:t> is </a:t>
            </a:r>
            <a:r>
              <a:rPr lang="tr-TR" dirty="0" err="1"/>
              <a:t>greater</a:t>
            </a:r>
            <a:r>
              <a:rPr lang="tr-TR" dirty="0"/>
              <a:t> </a:t>
            </a:r>
            <a:r>
              <a:rPr lang="tr-TR" dirty="0" err="1"/>
              <a:t>than</a:t>
            </a:r>
            <a:r>
              <a:rPr lang="tr-TR" dirty="0"/>
              <a:t> $50.000 it is </a:t>
            </a:r>
            <a:r>
              <a:rPr lang="tr-TR" dirty="0" err="1"/>
              <a:t>equal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1, </a:t>
            </a:r>
            <a:r>
              <a:rPr lang="tr-TR" dirty="0" err="1"/>
              <a:t>otherwise</a:t>
            </a:r>
            <a:r>
              <a:rPr lang="tr-TR" dirty="0"/>
              <a:t> it is </a:t>
            </a:r>
            <a:r>
              <a:rPr lang="tr-TR" dirty="0" err="1"/>
              <a:t>equal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0.</a:t>
            </a:r>
          </a:p>
          <a:p>
            <a:endParaRPr lang="tr-TR" dirty="0"/>
          </a:p>
          <a:p>
            <a:endParaRPr lang="tr-TR" dirty="0"/>
          </a:p>
          <a:p>
            <a:pPr marL="0" indent="0" algn="ctr">
              <a:buNone/>
            </a:pPr>
            <a:r>
              <a:rPr lang="tr-TR" dirty="0"/>
              <a:t> </a:t>
            </a:r>
            <a:r>
              <a:rPr lang="en-US" dirty="0">
                <a:solidFill>
                  <a:srgbClr val="FF0000"/>
                </a:solidFill>
              </a:rPr>
              <a:t>103 total features after one-hot encoding.</a:t>
            </a:r>
            <a:endParaRPr lang="tr-T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155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DE3580F-9A35-5EC7-6660-4BD32C080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7984" y="75757"/>
            <a:ext cx="7079442" cy="6649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tr-TR" sz="2400" b="1" dirty="0" err="1"/>
              <a:t>Outlier</a:t>
            </a:r>
            <a:r>
              <a:rPr lang="tr-TR" sz="2400" b="1" dirty="0"/>
              <a:t> </a:t>
            </a:r>
            <a:r>
              <a:rPr lang="tr-TR" sz="2400" b="1" dirty="0" err="1"/>
              <a:t>Detectionn</a:t>
            </a:r>
            <a:endParaRPr lang="tr-TR" sz="2400" b="1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93143B5-62DA-26F8-1716-9EF666D4C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73" y="1155847"/>
            <a:ext cx="5087626" cy="2543813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4EB330AA-3022-BDB9-AA03-BC46C00BB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478" y="4365383"/>
            <a:ext cx="2699242" cy="1349621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90C13CA8-691F-2C34-3926-44B18A5DD1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720" y="4374527"/>
            <a:ext cx="2778306" cy="1389153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6C9C234A-54B7-54F7-A74D-91C82167D6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52" y="3861959"/>
            <a:ext cx="4165786" cy="2082893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3ACD794C-A363-EC29-B61F-4F18002399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479" y="1152140"/>
            <a:ext cx="5476466" cy="2556664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7E8C67D6-4156-7793-0738-8872E2354B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3" y="31866"/>
            <a:ext cx="1874025" cy="115478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1920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65D0F9EA-A9D5-5C8F-0F80-70E318FA8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948" y="1131994"/>
            <a:ext cx="5737981" cy="4590386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46F3CA91-2296-D473-E0B4-8BB8616AF668}"/>
              </a:ext>
            </a:extLst>
          </p:cNvPr>
          <p:cNvSpPr txBox="1"/>
          <p:nvPr/>
        </p:nvSpPr>
        <p:spPr>
          <a:xfrm>
            <a:off x="3825551" y="606490"/>
            <a:ext cx="3694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/>
              <a:t>Correlation</a:t>
            </a:r>
            <a:r>
              <a:rPr lang="tr-TR" dirty="0"/>
              <a:t> </a:t>
            </a:r>
            <a:r>
              <a:rPr lang="tr-TR" dirty="0" err="1"/>
              <a:t>Matrix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29648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DFF63BE-6F60-1AD0-7C76-C1706B885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tr-TR" b="1" i="0" dirty="0">
                <a:effectLst/>
                <a:latin typeface="Chivo"/>
              </a:rPr>
              <a:t>MIT License</a:t>
            </a:r>
            <a:br>
              <a:rPr lang="tr-TR" b="1" i="0" dirty="0">
                <a:effectLst/>
                <a:latin typeface="Chivo"/>
              </a:rPr>
            </a:br>
            <a:endParaRPr lang="tr-TR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İçerik Yer Tutucusu 2">
            <a:extLst>
              <a:ext uri="{FF2B5EF4-FFF2-40B4-BE49-F238E27FC236}">
                <a16:creationId xmlns:a16="http://schemas.microsoft.com/office/drawing/2014/main" id="{41F42D89-11A7-81EA-BC65-406E0AF34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1307593"/>
            <a:ext cx="8596668" cy="343814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500"/>
              <a:t>Copyright (c) </a:t>
            </a:r>
            <a:r>
              <a:rPr lang="tr-TR" sz="1500"/>
              <a:t>2017 </a:t>
            </a:r>
            <a:r>
              <a:rPr lang="tr-TR" sz="1500" err="1"/>
              <a:t>Sajal</a:t>
            </a:r>
            <a:r>
              <a:rPr lang="tr-TR" sz="1500"/>
              <a:t> </a:t>
            </a:r>
            <a:r>
              <a:rPr lang="tr-TR" sz="1500" err="1"/>
              <a:t>Sharma</a:t>
            </a:r>
            <a:endParaRPr lang="tr-TR" sz="1500"/>
          </a:p>
          <a:p>
            <a:pPr marL="0" indent="0">
              <a:lnSpc>
                <a:spcPct val="90000"/>
              </a:lnSpc>
              <a:buNone/>
            </a:pPr>
            <a:r>
              <a:rPr lang="en-US" sz="1500"/>
              <a:t>Permission is hereby granted, free of charge, to any person obtaining a copy</a:t>
            </a:r>
            <a:r>
              <a:rPr lang="tr-TR" sz="1500"/>
              <a:t> </a:t>
            </a:r>
            <a:r>
              <a:rPr lang="en-US" sz="1500"/>
              <a:t>of this software and associated documentation files (the "Software"), to deal</a:t>
            </a:r>
            <a:r>
              <a:rPr lang="tr-TR" sz="1500"/>
              <a:t> </a:t>
            </a:r>
            <a:r>
              <a:rPr lang="en-US" sz="1500"/>
              <a:t>in the Software without restriction, including without limitation the rights</a:t>
            </a:r>
            <a:r>
              <a:rPr lang="tr-TR" sz="1500"/>
              <a:t> </a:t>
            </a:r>
            <a:r>
              <a:rPr lang="en-US" sz="1500"/>
              <a:t>to use, copy, modify, merge, publish, distribute, sublicense, and/or sell</a:t>
            </a:r>
            <a:r>
              <a:rPr lang="tr-TR" sz="1500"/>
              <a:t> </a:t>
            </a:r>
            <a:r>
              <a:rPr lang="en-US" sz="1500"/>
              <a:t>copies of the Software, and to permit persons to whom the Software is</a:t>
            </a:r>
            <a:r>
              <a:rPr lang="tr-TR" sz="1500"/>
              <a:t> </a:t>
            </a:r>
            <a:r>
              <a:rPr lang="en-US" sz="1500"/>
              <a:t>furnished to do so, subject to the following conditions: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/>
              <a:t>The above copyright notice and this permission notice shall be included in all</a:t>
            </a:r>
            <a:r>
              <a:rPr lang="tr-TR" sz="1500"/>
              <a:t> </a:t>
            </a:r>
            <a:r>
              <a:rPr lang="en-US" sz="1500"/>
              <a:t>copies or substantial portions of the Software.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/>
              <a:t>THE SOFTWARE IS PROVIDED "AS IS", WITHOUT WARRANTY OF ANY KIND, EXPRESS OR</a:t>
            </a:r>
            <a:r>
              <a:rPr lang="tr-TR" sz="1500"/>
              <a:t> </a:t>
            </a:r>
            <a:r>
              <a:rPr lang="en-US" sz="1500"/>
              <a:t>IMPLIED, INCLUDING BUT NOT LIMITED TO THE WARRANTIES OF MERCHANTABILITY,</a:t>
            </a:r>
            <a:r>
              <a:rPr lang="tr-TR" sz="1500"/>
              <a:t> </a:t>
            </a:r>
            <a:r>
              <a:rPr lang="en-US" sz="1500"/>
              <a:t>FITNESS FOR A PARTICULAR PURPOSE AND NONINFRINGEMENT. IN NO EVENT SHALL THE</a:t>
            </a:r>
            <a:r>
              <a:rPr lang="tr-TR" sz="1500"/>
              <a:t> </a:t>
            </a:r>
            <a:r>
              <a:rPr lang="en-US" sz="1500"/>
              <a:t>AUTHORS OR COPYRIGHT HOLDERS BE LIABLE FOR ANY CLAIM, DAMAGES OR OTHER</a:t>
            </a:r>
            <a:r>
              <a:rPr lang="tr-TR" sz="1500"/>
              <a:t> </a:t>
            </a:r>
            <a:r>
              <a:rPr lang="en-US" sz="1500"/>
              <a:t>LIABILITY, WHETHER IN AN ACTION OF CONTRACT, TORT OR OTHERWISE, ARISING FROM,</a:t>
            </a:r>
            <a:r>
              <a:rPr lang="tr-TR" sz="1500"/>
              <a:t> </a:t>
            </a:r>
            <a:r>
              <a:rPr lang="en-US" sz="1500"/>
              <a:t>OUT OF OR IN CONNECTION WITH THE SOFTWARE OR THE USE OR OTHER DEALINGS IN THE</a:t>
            </a:r>
            <a:r>
              <a:rPr lang="tr-TR" sz="1500"/>
              <a:t> </a:t>
            </a:r>
            <a:r>
              <a:rPr lang="en-US" sz="1500"/>
              <a:t>SOFTWARE.</a:t>
            </a:r>
            <a:endParaRPr lang="tr-TR" sz="150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İçerik Yer Tutucusu 4">
            <a:extLst>
              <a:ext uri="{FF2B5EF4-FFF2-40B4-BE49-F238E27FC236}">
                <a16:creationId xmlns:a16="http://schemas.microsoft.com/office/drawing/2014/main" id="{9FF1AB98-496A-9C23-9180-CBBD12713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2" y="5232830"/>
            <a:ext cx="8596668" cy="1227328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3059315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9A3AEB1-919C-E8C1-EC67-A22E5864D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b="1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5-) </a:t>
            </a:r>
            <a:r>
              <a:rPr lang="tr-TR" b="1" dirty="0" err="1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tr-TR" b="1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1" dirty="0" err="1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tr-TR" b="1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1" dirty="0" err="1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tr-TR" b="1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 Data</a:t>
            </a:r>
            <a:br>
              <a:rPr lang="tr-T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</a:br>
            <a:br>
              <a:rPr lang="tr-T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0654EC8-C183-ACD4-E807-12183DADA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900111"/>
          </a:xfrm>
        </p:spPr>
        <p:txBody>
          <a:bodyPr/>
          <a:lstStyle/>
          <a:p>
            <a:r>
              <a:rPr lang="en-US" b="0" i="0">
                <a:effectLst/>
                <a:latin typeface="-apple-system"/>
              </a:rPr>
              <a:t>80% of the data will be used for training and 20% for testing.</a:t>
            </a:r>
            <a:endParaRPr lang="tr-TR" b="0" i="0">
              <a:effectLst/>
              <a:latin typeface="-apple-system"/>
            </a:endParaRPr>
          </a:p>
          <a:p>
            <a:pPr marL="0" indent="0">
              <a:buNone/>
            </a:pPr>
            <a:r>
              <a:rPr lang="en-US" b="0" i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Training set has 36177 samples. Testing set has 9045 samples.</a:t>
            </a:r>
            <a:endParaRPr lang="tr-TR" dirty="0"/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12E20227-12EB-0912-C4FA-1858B384F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83" y="2686845"/>
            <a:ext cx="8353217" cy="380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4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DD71F0B-00D5-728D-5F64-688722695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err="1"/>
              <a:t>Recall</a:t>
            </a:r>
            <a:r>
              <a:rPr lang="tr-TR" dirty="0"/>
              <a:t> – Precision – F1 </a:t>
            </a:r>
            <a:r>
              <a:rPr lang="tr-TR" dirty="0" err="1"/>
              <a:t>Score</a:t>
            </a:r>
            <a:r>
              <a:rPr lang="tr-TR" dirty="0"/>
              <a:t> - </a:t>
            </a:r>
            <a:r>
              <a:rPr lang="tr-TR" dirty="0" err="1"/>
              <a:t>Accuraccy</a:t>
            </a:r>
            <a:endParaRPr lang="tr-TR" dirty="0"/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5306B6D8-5340-3BFD-92FD-561408A118EA}"/>
              </a:ext>
            </a:extLst>
          </p:cNvPr>
          <p:cNvSpPr txBox="1"/>
          <p:nvPr/>
        </p:nvSpPr>
        <p:spPr>
          <a:xfrm>
            <a:off x="5948143" y="2007436"/>
            <a:ext cx="4786531" cy="2843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Precision</a:t>
            </a:r>
          </a:p>
          <a:p>
            <a:pPr algn="ctr"/>
            <a:r>
              <a:rPr lang="tr-TR" dirty="0"/>
              <a:t>Of </a:t>
            </a:r>
            <a:r>
              <a:rPr lang="tr-TR" dirty="0" err="1"/>
              <a:t>all</a:t>
            </a:r>
            <a:r>
              <a:rPr lang="tr-TR" dirty="0"/>
              <a:t> </a:t>
            </a:r>
            <a:r>
              <a:rPr lang="tr-TR" dirty="0" err="1">
                <a:solidFill>
                  <a:srgbClr val="FF6600"/>
                </a:solidFill>
              </a:rPr>
              <a:t>positive</a:t>
            </a:r>
            <a:r>
              <a:rPr lang="tr-TR" dirty="0">
                <a:solidFill>
                  <a:srgbClr val="FF6600"/>
                </a:solidFill>
              </a:rPr>
              <a:t> </a:t>
            </a:r>
            <a:r>
              <a:rPr lang="tr-TR" dirty="0" err="1">
                <a:solidFill>
                  <a:srgbClr val="FF6600"/>
                </a:solidFill>
              </a:rPr>
              <a:t>predictions</a:t>
            </a:r>
            <a:r>
              <a:rPr lang="tr-TR" dirty="0"/>
              <a:t>, </a:t>
            </a:r>
          </a:p>
          <a:p>
            <a:pPr algn="ctr"/>
            <a:r>
              <a:rPr lang="tr-TR" dirty="0"/>
              <a:t>how </a:t>
            </a:r>
            <a:r>
              <a:rPr lang="tr-TR" dirty="0" err="1"/>
              <a:t>many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>
                <a:solidFill>
                  <a:srgbClr val="00B0F0"/>
                </a:solidFill>
              </a:rPr>
              <a:t>really</a:t>
            </a:r>
            <a:r>
              <a:rPr lang="tr-TR" dirty="0">
                <a:solidFill>
                  <a:srgbClr val="00B0F0"/>
                </a:solidFill>
              </a:rPr>
              <a:t> </a:t>
            </a:r>
            <a:r>
              <a:rPr lang="tr-TR" dirty="0" err="1">
                <a:solidFill>
                  <a:srgbClr val="00B0F0"/>
                </a:solidFill>
              </a:rPr>
              <a:t>positive</a:t>
            </a:r>
            <a:r>
              <a:rPr lang="tr-TR" dirty="0"/>
              <a:t>?</a:t>
            </a:r>
          </a:p>
          <a:p>
            <a:pPr algn="ctr"/>
            <a:r>
              <a:rPr lang="tr-TR" dirty="0">
                <a:solidFill>
                  <a:srgbClr val="00B0F0"/>
                </a:solidFill>
              </a:rPr>
              <a:t>TP</a:t>
            </a:r>
            <a:r>
              <a:rPr lang="tr-TR" dirty="0"/>
              <a:t>/(</a:t>
            </a:r>
            <a:r>
              <a:rPr lang="tr-TR" dirty="0">
                <a:solidFill>
                  <a:srgbClr val="FF6600"/>
                </a:solidFill>
              </a:rPr>
              <a:t>TP+FP</a:t>
            </a:r>
            <a:r>
              <a:rPr lang="tr-TR" dirty="0"/>
              <a:t>)</a:t>
            </a:r>
          </a:p>
          <a:p>
            <a:pPr algn="ctr"/>
            <a:endParaRPr lang="tr-TR" dirty="0"/>
          </a:p>
          <a:p>
            <a:pPr algn="ctr"/>
            <a:endParaRPr lang="tr-TR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tr-TR" b="1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Recall</a:t>
            </a:r>
            <a:endParaRPr lang="tr-TR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tr-TR" dirty="0"/>
              <a:t>Of </a:t>
            </a:r>
            <a:r>
              <a:rPr lang="tr-TR" dirty="0" err="1"/>
              <a:t>all</a:t>
            </a:r>
            <a:r>
              <a:rPr lang="tr-TR" dirty="0"/>
              <a:t> </a:t>
            </a:r>
            <a:r>
              <a:rPr lang="tr-TR" dirty="0" err="1">
                <a:solidFill>
                  <a:srgbClr val="00B0F0"/>
                </a:solidFill>
              </a:rPr>
              <a:t>real</a:t>
            </a:r>
            <a:r>
              <a:rPr lang="tr-TR" dirty="0">
                <a:solidFill>
                  <a:srgbClr val="00B0F0"/>
                </a:solidFill>
              </a:rPr>
              <a:t> </a:t>
            </a:r>
            <a:r>
              <a:rPr lang="tr-TR" dirty="0" err="1">
                <a:solidFill>
                  <a:srgbClr val="00B0F0"/>
                </a:solidFill>
              </a:rPr>
              <a:t>positive</a:t>
            </a:r>
            <a:r>
              <a:rPr lang="tr-TR" dirty="0">
                <a:solidFill>
                  <a:srgbClr val="00B0F0"/>
                </a:solidFill>
              </a:rPr>
              <a:t> </a:t>
            </a:r>
            <a:r>
              <a:rPr lang="tr-TR" dirty="0" err="1">
                <a:solidFill>
                  <a:srgbClr val="00B0F0"/>
                </a:solidFill>
              </a:rPr>
              <a:t>cases</a:t>
            </a:r>
            <a:r>
              <a:rPr lang="tr-TR" dirty="0"/>
              <a:t>,</a:t>
            </a:r>
          </a:p>
          <a:p>
            <a:pPr algn="ctr"/>
            <a:r>
              <a:rPr lang="tr-TR" dirty="0"/>
              <a:t>how </a:t>
            </a:r>
            <a:r>
              <a:rPr lang="tr-TR" dirty="0" err="1"/>
              <a:t>many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>
                <a:solidFill>
                  <a:srgbClr val="FF6600"/>
                </a:solidFill>
              </a:rPr>
              <a:t>predicted</a:t>
            </a:r>
            <a:r>
              <a:rPr lang="tr-TR" dirty="0">
                <a:solidFill>
                  <a:srgbClr val="FF6600"/>
                </a:solidFill>
              </a:rPr>
              <a:t> </a:t>
            </a:r>
            <a:r>
              <a:rPr lang="tr-TR" dirty="0" err="1">
                <a:solidFill>
                  <a:srgbClr val="FF6600"/>
                </a:solidFill>
              </a:rPr>
              <a:t>positive</a:t>
            </a:r>
            <a:r>
              <a:rPr lang="tr-TR" dirty="0"/>
              <a:t>?</a:t>
            </a:r>
          </a:p>
          <a:p>
            <a:pPr algn="ctr"/>
            <a:r>
              <a:rPr lang="tr-TR" dirty="0">
                <a:solidFill>
                  <a:srgbClr val="FF6600"/>
                </a:solidFill>
              </a:rPr>
              <a:t>TP</a:t>
            </a:r>
            <a:r>
              <a:rPr lang="tr-TR" dirty="0"/>
              <a:t>/(</a:t>
            </a:r>
            <a:r>
              <a:rPr lang="tr-TR" dirty="0">
                <a:solidFill>
                  <a:srgbClr val="00B0F0"/>
                </a:solidFill>
              </a:rPr>
              <a:t>TP+FN</a:t>
            </a:r>
            <a:r>
              <a:rPr lang="tr-TR" dirty="0"/>
              <a:t>)</a:t>
            </a:r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1738176D-B873-63D0-3576-AB5B4FF6E876}"/>
              </a:ext>
            </a:extLst>
          </p:cNvPr>
          <p:cNvSpPr/>
          <p:nvPr/>
        </p:nvSpPr>
        <p:spPr>
          <a:xfrm>
            <a:off x="5870253" y="1844738"/>
            <a:ext cx="5169222" cy="320351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422F2DA8-0CAC-5868-71CC-2DCF6618DAD6}"/>
              </a:ext>
            </a:extLst>
          </p:cNvPr>
          <p:cNvSpPr/>
          <p:nvPr/>
        </p:nvSpPr>
        <p:spPr>
          <a:xfrm>
            <a:off x="1328495" y="5419651"/>
            <a:ext cx="3289747" cy="120182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47034C27-78AB-64C1-5BA1-D6E9E5F91112}"/>
              </a:ext>
            </a:extLst>
          </p:cNvPr>
          <p:cNvSpPr/>
          <p:nvPr/>
        </p:nvSpPr>
        <p:spPr>
          <a:xfrm>
            <a:off x="5870253" y="5425937"/>
            <a:ext cx="5169222" cy="117488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5AA16BD3-5223-AEA1-8DE7-E2C12498B7F2}"/>
              </a:ext>
            </a:extLst>
          </p:cNvPr>
          <p:cNvSpPr txBox="1"/>
          <p:nvPr/>
        </p:nvSpPr>
        <p:spPr>
          <a:xfrm>
            <a:off x="1489039" y="5371040"/>
            <a:ext cx="29686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Accuraccy</a:t>
            </a:r>
            <a:endParaRPr lang="tr-TR" dirty="0"/>
          </a:p>
          <a:p>
            <a:pPr algn="ctr"/>
            <a:r>
              <a:rPr lang="tr-TR" dirty="0"/>
              <a:t>Of </a:t>
            </a:r>
            <a:r>
              <a:rPr lang="tr-TR" dirty="0" err="1">
                <a:solidFill>
                  <a:srgbClr val="92D050"/>
                </a:solidFill>
              </a:rPr>
              <a:t>all</a:t>
            </a:r>
            <a:r>
              <a:rPr lang="tr-TR" dirty="0">
                <a:solidFill>
                  <a:srgbClr val="92D050"/>
                </a:solidFill>
              </a:rPr>
              <a:t> </a:t>
            </a:r>
            <a:r>
              <a:rPr lang="tr-TR" dirty="0" err="1">
                <a:solidFill>
                  <a:srgbClr val="92D050"/>
                </a:solidFill>
              </a:rPr>
              <a:t>predictions</a:t>
            </a:r>
            <a:r>
              <a:rPr lang="tr-TR" dirty="0"/>
              <a:t>,</a:t>
            </a:r>
          </a:p>
          <a:p>
            <a:pPr algn="ctr"/>
            <a:r>
              <a:rPr lang="tr-TR" dirty="0"/>
              <a:t>How </a:t>
            </a:r>
            <a:r>
              <a:rPr lang="tr-TR" dirty="0" err="1"/>
              <a:t>many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>
                <a:solidFill>
                  <a:srgbClr val="C00000"/>
                </a:solidFill>
              </a:rPr>
              <a:t>true</a:t>
            </a:r>
            <a:r>
              <a:rPr lang="tr-TR" dirty="0"/>
              <a:t>?</a:t>
            </a:r>
          </a:p>
          <a:p>
            <a:pPr algn="ctr"/>
            <a:r>
              <a:rPr lang="tr-TR" dirty="0">
                <a:solidFill>
                  <a:srgbClr val="C00000"/>
                </a:solidFill>
              </a:rPr>
              <a:t>(TP+TN) </a:t>
            </a:r>
            <a:r>
              <a:rPr lang="tr-TR" dirty="0"/>
              <a:t>/</a:t>
            </a:r>
            <a:r>
              <a:rPr lang="tr-TR" dirty="0">
                <a:solidFill>
                  <a:srgbClr val="92D050"/>
                </a:solidFill>
              </a:rPr>
              <a:t>(TP+TN+FP+FN)</a:t>
            </a:r>
          </a:p>
          <a:p>
            <a:endParaRPr lang="tr-TR" dirty="0"/>
          </a:p>
          <a:p>
            <a:endParaRPr lang="tr-TR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8EF30DD0-F363-76AF-6F4B-2D8596F77378}"/>
              </a:ext>
            </a:extLst>
          </p:cNvPr>
          <p:cNvSpPr txBox="1"/>
          <p:nvPr/>
        </p:nvSpPr>
        <p:spPr>
          <a:xfrm>
            <a:off x="5830158" y="5380672"/>
            <a:ext cx="52796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F-beta </a:t>
            </a:r>
            <a:r>
              <a:rPr lang="tr-TR" b="1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score</a:t>
            </a:r>
            <a:endParaRPr lang="tr-TR" dirty="0"/>
          </a:p>
          <a:p>
            <a:pPr algn="ctr"/>
            <a:r>
              <a:rPr lang="tr-TR" dirty="0">
                <a:solidFill>
                  <a:srgbClr val="212529"/>
                </a:solidFill>
                <a:latin typeface="-apple-system"/>
              </a:rPr>
              <a:t>T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he weighted harmonic mean of </a:t>
            </a:r>
            <a:r>
              <a:rPr lang="en-US" b="1" i="0" dirty="0">
                <a:solidFill>
                  <a:srgbClr val="212529"/>
                </a:solidFill>
                <a:effectLst/>
                <a:latin typeface="-apple-system"/>
              </a:rPr>
              <a:t>precision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 and</a:t>
            </a:r>
            <a:r>
              <a:rPr lang="tr-TR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-US" b="1" dirty="0">
                <a:solidFill>
                  <a:srgbClr val="212529"/>
                </a:solidFill>
                <a:latin typeface="-apple-system"/>
              </a:rPr>
              <a:t>recall</a:t>
            </a:r>
            <a:endParaRPr lang="tr-TR" b="1" dirty="0">
              <a:solidFill>
                <a:srgbClr val="212529"/>
              </a:solidFill>
              <a:latin typeface="-apple-system"/>
            </a:endParaRPr>
          </a:p>
          <a:p>
            <a:pPr algn="ctr"/>
            <a:r>
              <a:rPr lang="en-US" dirty="0">
                <a:solidFill>
                  <a:srgbClr val="212529"/>
                </a:solidFill>
                <a:latin typeface="-apple-system"/>
              </a:rPr>
              <a:t>F</a:t>
            </a:r>
            <a:r>
              <a:rPr lang="en-US" baseline="-25000" dirty="0">
                <a:solidFill>
                  <a:srgbClr val="212529"/>
                </a:solidFill>
                <a:latin typeface="-apple-system"/>
              </a:rPr>
              <a:t>ß</a:t>
            </a:r>
            <a:r>
              <a:rPr lang="tr-TR" baseline="-25000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tr-TR" dirty="0">
                <a:solidFill>
                  <a:srgbClr val="212529"/>
                </a:solidFill>
                <a:latin typeface="-apple-system"/>
              </a:rPr>
              <a:t>= </a:t>
            </a:r>
            <a:r>
              <a:rPr lang="en-US" dirty="0">
                <a:solidFill>
                  <a:srgbClr val="212529"/>
                </a:solidFill>
                <a:latin typeface="-apple-system"/>
              </a:rPr>
              <a:t>(1 + ß</a:t>
            </a:r>
            <a:r>
              <a:rPr lang="tr-TR" baseline="30000" dirty="0">
                <a:solidFill>
                  <a:srgbClr val="212529"/>
                </a:solidFill>
                <a:latin typeface="-apple-system"/>
              </a:rPr>
              <a:t>2</a:t>
            </a:r>
            <a:r>
              <a:rPr lang="en-US" dirty="0">
                <a:solidFill>
                  <a:srgbClr val="212529"/>
                </a:solidFill>
                <a:latin typeface="-apple-system"/>
              </a:rPr>
              <a:t>) * (precision * recall) / (ß</a:t>
            </a:r>
            <a:r>
              <a:rPr lang="en-US" baseline="30000" dirty="0">
                <a:solidFill>
                  <a:srgbClr val="212529"/>
                </a:solidFill>
                <a:latin typeface="-apple-system"/>
              </a:rPr>
              <a:t>2</a:t>
            </a:r>
            <a:r>
              <a:rPr lang="en-US" dirty="0">
                <a:solidFill>
                  <a:srgbClr val="212529"/>
                </a:solidFill>
                <a:latin typeface="-apple-system"/>
              </a:rPr>
              <a:t> * precision) + recall</a:t>
            </a:r>
            <a:endParaRPr lang="tr-TR" dirty="0"/>
          </a:p>
          <a:p>
            <a:endParaRPr lang="tr-T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pic>
        <p:nvPicPr>
          <p:cNvPr id="17" name="İçerik Yer Tutucusu 16" descr="tablo içeren bir resim&#10;&#10;Açıklama otomatik olarak oluşturuldu">
            <a:extLst>
              <a:ext uri="{FF2B5EF4-FFF2-40B4-BE49-F238E27FC236}">
                <a16:creationId xmlns:a16="http://schemas.microsoft.com/office/drawing/2014/main" id="{BF4B8CDF-400B-3BA0-4411-204948587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89" y="1465297"/>
            <a:ext cx="4575910" cy="3881437"/>
          </a:xfrm>
        </p:spPr>
      </p:pic>
    </p:spTree>
    <p:extLst>
      <p:ext uri="{BB962C8B-B14F-4D97-AF65-F5344CB8AC3E}">
        <p14:creationId xmlns:p14="http://schemas.microsoft.com/office/powerpoint/2010/main" val="3503217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D3ABB95-7A3D-B734-0AB8-5DDF92BCE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049" y="1809750"/>
            <a:ext cx="9963151" cy="4174765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1700" b="1" i="0" dirty="0">
                <a:solidFill>
                  <a:srgbClr val="191A21"/>
                </a:solidFill>
                <a:effectLst/>
                <a:latin typeface="Open Sans" panose="020B0606030504020204" pitchFamily="34" charset="0"/>
              </a:rPr>
              <a:t>F0.5 score</a:t>
            </a:r>
            <a:r>
              <a:rPr lang="en-US" sz="1700" b="0" i="0" dirty="0">
                <a:solidFill>
                  <a:srgbClr val="191A21"/>
                </a:solidFill>
                <a:effectLst/>
                <a:latin typeface="Open Sans" panose="020B0606030504020204" pitchFamily="34" charset="0"/>
              </a:rPr>
              <a:t> (</a:t>
            </a:r>
            <a:r>
              <a:rPr lang="tr-TR" sz="1700" b="0" i="0" dirty="0">
                <a:solidFill>
                  <a:srgbClr val="191A21"/>
                </a:solidFill>
                <a:effectLst/>
                <a:latin typeface="Open Sans" panose="020B0606030504020204" pitchFamily="34" charset="0"/>
              </a:rPr>
              <a:t> ß </a:t>
            </a:r>
            <a:r>
              <a:rPr lang="en-US" sz="1700" b="0" i="0" dirty="0">
                <a:solidFill>
                  <a:srgbClr val="191A21"/>
                </a:solidFill>
                <a:effectLst/>
                <a:latin typeface="Open Sans" panose="020B0606030504020204" pitchFamily="34" charset="0"/>
              </a:rPr>
              <a:t>= 0.5): Such a beta makes a</a:t>
            </a:r>
            <a:r>
              <a:rPr lang="en-US" sz="1700" b="0" i="0" dirty="0">
                <a:solidFill>
                  <a:srgbClr val="00206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700" b="0" i="0" dirty="0">
                <a:solidFill>
                  <a:srgbClr val="7030A0"/>
                </a:solidFill>
                <a:effectLst/>
                <a:latin typeface="Open Sans" panose="020B0606030504020204" pitchFamily="34" charset="0"/>
              </a:rPr>
              <a:t>Precision</a:t>
            </a:r>
            <a:r>
              <a:rPr lang="en-US" sz="1700" b="0" i="0" dirty="0">
                <a:solidFill>
                  <a:srgbClr val="00206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700" b="0" i="0" dirty="0">
                <a:solidFill>
                  <a:srgbClr val="191A21"/>
                </a:solidFill>
                <a:effectLst/>
                <a:latin typeface="Open Sans" panose="020B0606030504020204" pitchFamily="34" charset="0"/>
              </a:rPr>
              <a:t>value more important than a</a:t>
            </a:r>
            <a:r>
              <a:rPr lang="en-US" sz="1700" b="0" i="0" dirty="0">
                <a:solidFill>
                  <a:srgbClr val="7030A0"/>
                </a:solidFill>
                <a:effectLst/>
                <a:latin typeface="Open Sans" panose="020B0606030504020204" pitchFamily="34" charset="0"/>
              </a:rPr>
              <a:t> Recall </a:t>
            </a:r>
            <a:r>
              <a:rPr lang="en-US" sz="1700" b="0" i="0" dirty="0">
                <a:solidFill>
                  <a:srgbClr val="191A21"/>
                </a:solidFill>
                <a:effectLst/>
                <a:latin typeface="Open Sans" panose="020B0606030504020204" pitchFamily="34" charset="0"/>
              </a:rPr>
              <a:t>one. </a:t>
            </a:r>
            <a:r>
              <a:rPr lang="tr-TR" sz="1700" b="0" i="0" dirty="0">
                <a:solidFill>
                  <a:srgbClr val="191A21"/>
                </a:solidFill>
                <a:effectLst/>
                <a:latin typeface="Open Sans" panose="020B0606030504020204" pitchFamily="34" charset="0"/>
              </a:rPr>
              <a:t>I</a:t>
            </a:r>
            <a:r>
              <a:rPr lang="en-US" sz="1700" b="0" i="0" dirty="0">
                <a:solidFill>
                  <a:srgbClr val="191A21"/>
                </a:solidFill>
                <a:effectLst/>
                <a:latin typeface="Open Sans" panose="020B0606030504020204" pitchFamily="34" charset="0"/>
              </a:rPr>
              <a:t>t focuses on minimizing </a:t>
            </a:r>
            <a:r>
              <a:rPr lang="en-US" sz="1700" b="0" i="0" dirty="0">
                <a:solidFill>
                  <a:srgbClr val="00B0F0"/>
                </a:solidFill>
                <a:effectLst/>
                <a:latin typeface="Open Sans" panose="020B0606030504020204" pitchFamily="34" charset="0"/>
              </a:rPr>
              <a:t>False Positives </a:t>
            </a:r>
            <a:r>
              <a:rPr lang="en-US" sz="1700" b="0" i="0" dirty="0">
                <a:solidFill>
                  <a:srgbClr val="191A21"/>
                </a:solidFill>
                <a:effectLst/>
                <a:latin typeface="Open Sans" panose="020B0606030504020204" pitchFamily="34" charset="0"/>
              </a:rPr>
              <a:t>than minimizing </a:t>
            </a:r>
            <a:r>
              <a:rPr lang="en-US" sz="1700" b="0" i="0" dirty="0">
                <a:solidFill>
                  <a:srgbClr val="00B0F0"/>
                </a:solidFill>
                <a:effectLst/>
                <a:latin typeface="Open Sans" panose="020B0606030504020204" pitchFamily="34" charset="0"/>
              </a:rPr>
              <a:t>False Negatives</a:t>
            </a:r>
            <a:r>
              <a:rPr lang="tr-TR" sz="1700" b="0" i="0" dirty="0">
                <a:solidFill>
                  <a:srgbClr val="92D050"/>
                </a:solidFill>
                <a:effectLst/>
                <a:latin typeface="Open Sans" panose="020B0606030504020204" pitchFamily="34" charset="0"/>
              </a:rPr>
              <a:t>.</a:t>
            </a:r>
            <a:endParaRPr lang="en-US" sz="1700" b="0" i="0" dirty="0">
              <a:solidFill>
                <a:srgbClr val="92D050"/>
              </a:solidFill>
              <a:effectLst/>
              <a:latin typeface="Open Sans" panose="020B0606030504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700" b="1" i="0" dirty="0">
                <a:solidFill>
                  <a:srgbClr val="191A21"/>
                </a:solidFill>
                <a:effectLst/>
                <a:latin typeface="Open Sans" panose="020B0606030504020204" pitchFamily="34" charset="0"/>
              </a:rPr>
              <a:t>F1 score</a:t>
            </a:r>
            <a:r>
              <a:rPr lang="en-US" sz="1700" b="0" i="0" dirty="0">
                <a:solidFill>
                  <a:srgbClr val="191A21"/>
                </a:solidFill>
                <a:effectLst/>
                <a:latin typeface="Open Sans" panose="020B0606030504020204" pitchFamily="34" charset="0"/>
              </a:rPr>
              <a:t> (</a:t>
            </a:r>
            <a:r>
              <a:rPr lang="tr-TR" sz="1700" b="0" i="0" dirty="0">
                <a:solidFill>
                  <a:srgbClr val="191A21"/>
                </a:solidFill>
                <a:effectLst/>
                <a:latin typeface="Open Sans" panose="020B0606030504020204" pitchFamily="34" charset="0"/>
              </a:rPr>
              <a:t>ß </a:t>
            </a:r>
            <a:r>
              <a:rPr lang="en-US" sz="1700" b="0" i="0" dirty="0">
                <a:solidFill>
                  <a:srgbClr val="191A21"/>
                </a:solidFill>
                <a:effectLst/>
                <a:latin typeface="Open Sans" panose="020B0606030504020204" pitchFamily="34" charset="0"/>
              </a:rPr>
              <a:t>= 1): True harmonic mean of </a:t>
            </a:r>
            <a:r>
              <a:rPr lang="en-US" sz="1700" b="0" i="0" dirty="0">
                <a:solidFill>
                  <a:srgbClr val="7030A0"/>
                </a:solidFill>
                <a:effectLst/>
                <a:latin typeface="Open Sans" panose="020B0606030504020204" pitchFamily="34" charset="0"/>
              </a:rPr>
              <a:t>Precision</a:t>
            </a:r>
            <a:r>
              <a:rPr lang="en-US" sz="1700" b="0" i="0" dirty="0">
                <a:solidFill>
                  <a:srgbClr val="191A21"/>
                </a:solidFill>
                <a:effectLst/>
                <a:latin typeface="Open Sans" panose="020B0606030504020204" pitchFamily="34" charset="0"/>
              </a:rPr>
              <a:t> and </a:t>
            </a:r>
            <a:r>
              <a:rPr lang="en-US" sz="1700" b="0" i="0" dirty="0">
                <a:solidFill>
                  <a:srgbClr val="7030A0"/>
                </a:solidFill>
                <a:effectLst/>
                <a:latin typeface="Open Sans" panose="020B0606030504020204" pitchFamily="34" charset="0"/>
              </a:rPr>
              <a:t>Recall. </a:t>
            </a:r>
            <a:r>
              <a:rPr lang="en-US" sz="1700" b="0" i="0" dirty="0">
                <a:solidFill>
                  <a:srgbClr val="191A21"/>
                </a:solidFill>
                <a:effectLst/>
                <a:latin typeface="Open Sans" panose="020B0606030504020204" pitchFamily="34" charset="0"/>
              </a:rPr>
              <a:t>In the best-case scenario, if </a:t>
            </a:r>
            <a:r>
              <a:rPr lang="en-US" sz="1700" b="0" i="0" dirty="0">
                <a:solidFill>
                  <a:srgbClr val="7030A0"/>
                </a:solidFill>
                <a:effectLst/>
                <a:latin typeface="Open Sans" panose="020B0606030504020204" pitchFamily="34" charset="0"/>
              </a:rPr>
              <a:t>Precision</a:t>
            </a:r>
            <a:r>
              <a:rPr lang="en-US" sz="1700" b="0" i="0" dirty="0">
                <a:solidFill>
                  <a:srgbClr val="191A21"/>
                </a:solidFill>
                <a:effectLst/>
                <a:latin typeface="Open Sans" panose="020B0606030504020204" pitchFamily="34" charset="0"/>
              </a:rPr>
              <a:t> and </a:t>
            </a:r>
            <a:r>
              <a:rPr lang="en-US" sz="1700" b="0" i="0" dirty="0">
                <a:solidFill>
                  <a:srgbClr val="7030A0"/>
                </a:solidFill>
                <a:effectLst/>
                <a:latin typeface="Open Sans" panose="020B0606030504020204" pitchFamily="34" charset="0"/>
              </a:rPr>
              <a:t>Recall</a:t>
            </a:r>
            <a:r>
              <a:rPr lang="en-US" sz="1700" b="0" i="0" dirty="0">
                <a:solidFill>
                  <a:srgbClr val="191A21"/>
                </a:solidFill>
                <a:effectLst/>
                <a:latin typeface="Open Sans" panose="020B0606030504020204" pitchFamily="34" charset="0"/>
              </a:rPr>
              <a:t> are equal to 1, the F-1 score will also be equal to 1</a:t>
            </a:r>
            <a:r>
              <a:rPr lang="tr-TR" sz="1700" b="0" i="0" dirty="0">
                <a:solidFill>
                  <a:srgbClr val="191A21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700" b="1" i="0" dirty="0">
                <a:solidFill>
                  <a:srgbClr val="191A21"/>
                </a:solidFill>
                <a:effectLst/>
                <a:latin typeface="Open Sans" panose="020B0606030504020204" pitchFamily="34" charset="0"/>
              </a:rPr>
              <a:t>F2 score</a:t>
            </a:r>
            <a:r>
              <a:rPr lang="en-US" sz="1700" b="0" i="0" dirty="0">
                <a:solidFill>
                  <a:srgbClr val="191A21"/>
                </a:solidFill>
                <a:effectLst/>
                <a:latin typeface="Open Sans" panose="020B0606030504020204" pitchFamily="34" charset="0"/>
              </a:rPr>
              <a:t> (</a:t>
            </a:r>
            <a:r>
              <a:rPr lang="tr-TR" sz="1700" b="0" i="0" dirty="0">
                <a:solidFill>
                  <a:srgbClr val="191A21"/>
                </a:solidFill>
                <a:effectLst/>
                <a:latin typeface="Open Sans" panose="020B0606030504020204" pitchFamily="34" charset="0"/>
              </a:rPr>
              <a:t>ß</a:t>
            </a:r>
            <a:r>
              <a:rPr lang="en-US" sz="1700" b="0" i="0" dirty="0">
                <a:solidFill>
                  <a:srgbClr val="191A21"/>
                </a:solidFill>
                <a:effectLst/>
                <a:latin typeface="Open Sans" panose="020B0606030504020204" pitchFamily="34" charset="0"/>
              </a:rPr>
              <a:t> = 2): Such a beta makes a </a:t>
            </a:r>
            <a:r>
              <a:rPr lang="en-US" sz="1700" b="0" i="0" dirty="0">
                <a:solidFill>
                  <a:srgbClr val="7030A0"/>
                </a:solidFill>
                <a:effectLst/>
                <a:latin typeface="Open Sans" panose="020B0606030504020204" pitchFamily="34" charset="0"/>
              </a:rPr>
              <a:t>Recall</a:t>
            </a:r>
            <a:r>
              <a:rPr lang="en-US" sz="1700" b="0" i="0" dirty="0">
                <a:solidFill>
                  <a:srgbClr val="191A21"/>
                </a:solidFill>
                <a:effectLst/>
                <a:latin typeface="Open Sans" panose="020B0606030504020204" pitchFamily="34" charset="0"/>
              </a:rPr>
              <a:t> value more important than a </a:t>
            </a:r>
            <a:r>
              <a:rPr lang="en-US" sz="1700" b="0" i="0" dirty="0">
                <a:solidFill>
                  <a:srgbClr val="7030A0"/>
                </a:solidFill>
                <a:effectLst/>
                <a:latin typeface="Open Sans" panose="020B0606030504020204" pitchFamily="34" charset="0"/>
              </a:rPr>
              <a:t>Precision</a:t>
            </a:r>
            <a:r>
              <a:rPr lang="en-US" sz="1700" b="0" i="0" dirty="0">
                <a:solidFill>
                  <a:srgbClr val="191A21"/>
                </a:solidFill>
                <a:effectLst/>
                <a:latin typeface="Open Sans" panose="020B0606030504020204" pitchFamily="34" charset="0"/>
              </a:rPr>
              <a:t> one. </a:t>
            </a:r>
            <a:r>
              <a:rPr lang="tr-TR" sz="1700" dirty="0">
                <a:solidFill>
                  <a:srgbClr val="191A21"/>
                </a:solidFill>
                <a:latin typeface="Open Sans" panose="020B0606030504020204" pitchFamily="34" charset="0"/>
              </a:rPr>
              <a:t> I</a:t>
            </a:r>
            <a:r>
              <a:rPr lang="en-US" sz="1700" b="0" i="0" dirty="0">
                <a:solidFill>
                  <a:srgbClr val="191A21"/>
                </a:solidFill>
                <a:effectLst/>
                <a:latin typeface="Open Sans" panose="020B0606030504020204" pitchFamily="34" charset="0"/>
              </a:rPr>
              <a:t>t focuses on minimizing </a:t>
            </a:r>
            <a:r>
              <a:rPr lang="en-US" sz="1700" b="0" i="0" dirty="0">
                <a:solidFill>
                  <a:srgbClr val="00B0F0"/>
                </a:solidFill>
                <a:effectLst/>
                <a:latin typeface="Open Sans" panose="020B0606030504020204" pitchFamily="34" charset="0"/>
              </a:rPr>
              <a:t>False Negatives </a:t>
            </a:r>
            <a:r>
              <a:rPr lang="en-US" sz="1700" b="0" i="0" dirty="0">
                <a:solidFill>
                  <a:srgbClr val="191A21"/>
                </a:solidFill>
                <a:effectLst/>
                <a:latin typeface="Open Sans" panose="020B0606030504020204" pitchFamily="34" charset="0"/>
              </a:rPr>
              <a:t>than minimizing </a:t>
            </a:r>
            <a:r>
              <a:rPr lang="en-US" sz="1700" b="0" i="0" dirty="0">
                <a:solidFill>
                  <a:srgbClr val="00B0F0"/>
                </a:solidFill>
                <a:effectLst/>
                <a:latin typeface="Open Sans" panose="020B0606030504020204" pitchFamily="34" charset="0"/>
              </a:rPr>
              <a:t>False Positives.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91A21"/>
              </a:solidFill>
              <a:effectLst/>
              <a:latin typeface="Open Sans" panose="020B0606030504020204" pitchFamily="34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A7C80EC-FD16-1A7D-E76A-9CC0922A6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94" y="873485"/>
            <a:ext cx="9039997" cy="653836"/>
          </a:xfrm>
          <a:prstGeom prst="rect">
            <a:avLst/>
          </a:prstGeom>
        </p:spPr>
      </p:pic>
      <p:pic>
        <p:nvPicPr>
          <p:cNvPr id="7" name="Resim 6" descr="tablo içeren bir resim&#10;&#10;Açıklama otomatik olarak oluşturuldu">
            <a:extLst>
              <a:ext uri="{FF2B5EF4-FFF2-40B4-BE49-F238E27FC236}">
                <a16:creationId xmlns:a16="http://schemas.microsoft.com/office/drawing/2014/main" id="{8658D9DC-E81B-CA76-45DF-A29A28E1C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5" y="3995737"/>
            <a:ext cx="3390900" cy="2543175"/>
          </a:xfrm>
          <a:prstGeom prst="rect">
            <a:avLst/>
          </a:prstGeom>
        </p:spPr>
      </p:pic>
      <p:cxnSp>
        <p:nvCxnSpPr>
          <p:cNvPr id="14" name="Düz Ok Bağlayıcısı 13">
            <a:extLst>
              <a:ext uri="{FF2B5EF4-FFF2-40B4-BE49-F238E27FC236}">
                <a16:creationId xmlns:a16="http://schemas.microsoft.com/office/drawing/2014/main" id="{72C61E1A-2B64-F1AD-08FA-2B08DB7FDDAC}"/>
              </a:ext>
            </a:extLst>
          </p:cNvPr>
          <p:cNvCxnSpPr>
            <a:cxnSpLocks/>
          </p:cNvCxnSpPr>
          <p:nvPr/>
        </p:nvCxnSpPr>
        <p:spPr>
          <a:xfrm flipV="1">
            <a:off x="7029450" y="4572000"/>
            <a:ext cx="1514475" cy="447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Düz Ok Bağlayıcısı 14">
            <a:extLst>
              <a:ext uri="{FF2B5EF4-FFF2-40B4-BE49-F238E27FC236}">
                <a16:creationId xmlns:a16="http://schemas.microsoft.com/office/drawing/2014/main" id="{14AF1964-6951-CA0B-27D1-780D403701EA}"/>
              </a:ext>
            </a:extLst>
          </p:cNvPr>
          <p:cNvCxnSpPr>
            <a:cxnSpLocks/>
          </p:cNvCxnSpPr>
          <p:nvPr/>
        </p:nvCxnSpPr>
        <p:spPr>
          <a:xfrm>
            <a:off x="6929437" y="6235048"/>
            <a:ext cx="1614488" cy="248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Düz Ok Bağlayıcısı 17">
            <a:extLst>
              <a:ext uri="{FF2B5EF4-FFF2-40B4-BE49-F238E27FC236}">
                <a16:creationId xmlns:a16="http://schemas.microsoft.com/office/drawing/2014/main" id="{5631E035-A12C-6458-0C8C-D5AA84CC8073}"/>
              </a:ext>
            </a:extLst>
          </p:cNvPr>
          <p:cNvCxnSpPr>
            <a:cxnSpLocks/>
          </p:cNvCxnSpPr>
          <p:nvPr/>
        </p:nvCxnSpPr>
        <p:spPr>
          <a:xfrm flipH="1">
            <a:off x="3752850" y="6249769"/>
            <a:ext cx="1776414" cy="223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Düz Ok Bağlayıcısı 21">
            <a:extLst>
              <a:ext uri="{FF2B5EF4-FFF2-40B4-BE49-F238E27FC236}">
                <a16:creationId xmlns:a16="http://schemas.microsoft.com/office/drawing/2014/main" id="{D0417CEC-E2CF-4DB7-88E2-5F3EA1D2316D}"/>
              </a:ext>
            </a:extLst>
          </p:cNvPr>
          <p:cNvCxnSpPr>
            <a:cxnSpLocks/>
          </p:cNvCxnSpPr>
          <p:nvPr/>
        </p:nvCxnSpPr>
        <p:spPr>
          <a:xfrm flipH="1" flipV="1">
            <a:off x="3857625" y="4572000"/>
            <a:ext cx="1495425" cy="447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Metin kutusu 32">
            <a:extLst>
              <a:ext uri="{FF2B5EF4-FFF2-40B4-BE49-F238E27FC236}">
                <a16:creationId xmlns:a16="http://schemas.microsoft.com/office/drawing/2014/main" id="{AEA48C6E-02A8-8E0D-4810-3815C26278A5}"/>
              </a:ext>
            </a:extLst>
          </p:cNvPr>
          <p:cNvSpPr txBox="1"/>
          <p:nvPr/>
        </p:nvSpPr>
        <p:spPr>
          <a:xfrm>
            <a:off x="1514474" y="4105275"/>
            <a:ext cx="234315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400" dirty="0" err="1"/>
              <a:t>Predicted</a:t>
            </a:r>
            <a:r>
              <a:rPr lang="tr-TR" sz="1400" dirty="0"/>
              <a:t> </a:t>
            </a:r>
            <a:r>
              <a:rPr lang="tr-TR" sz="1400" dirty="0" err="1">
                <a:solidFill>
                  <a:srgbClr val="92D050"/>
                </a:solidFill>
              </a:rPr>
              <a:t>more</a:t>
            </a:r>
            <a:r>
              <a:rPr lang="tr-TR" sz="1400" dirty="0"/>
              <a:t> </a:t>
            </a:r>
            <a:r>
              <a:rPr lang="tr-TR" sz="1400" dirty="0" err="1"/>
              <a:t>than</a:t>
            </a:r>
            <a:r>
              <a:rPr lang="tr-TR" sz="1400" dirty="0"/>
              <a:t> $50.000</a:t>
            </a:r>
          </a:p>
          <a:p>
            <a:pPr algn="ctr"/>
            <a:r>
              <a:rPr lang="tr-TR" sz="1400" dirty="0" err="1"/>
              <a:t>Actually</a:t>
            </a:r>
            <a:r>
              <a:rPr lang="tr-TR" sz="1400" dirty="0"/>
              <a:t> </a:t>
            </a:r>
            <a:r>
              <a:rPr lang="tr-TR" sz="1400" dirty="0" err="1">
                <a:solidFill>
                  <a:srgbClr val="92D050"/>
                </a:solidFill>
              </a:rPr>
              <a:t>more</a:t>
            </a:r>
            <a:r>
              <a:rPr lang="tr-TR" sz="1400" dirty="0"/>
              <a:t> </a:t>
            </a:r>
            <a:r>
              <a:rPr lang="tr-TR" sz="1400" dirty="0" err="1"/>
              <a:t>than</a:t>
            </a:r>
            <a:r>
              <a:rPr lang="tr-TR" sz="1400" dirty="0"/>
              <a:t> $50.000</a:t>
            </a:r>
          </a:p>
          <a:p>
            <a:endParaRPr lang="tr-TR" dirty="0"/>
          </a:p>
        </p:txBody>
      </p:sp>
      <p:sp>
        <p:nvSpPr>
          <p:cNvPr id="34" name="Metin kutusu 33">
            <a:extLst>
              <a:ext uri="{FF2B5EF4-FFF2-40B4-BE49-F238E27FC236}">
                <a16:creationId xmlns:a16="http://schemas.microsoft.com/office/drawing/2014/main" id="{235C58CF-6E79-21B8-2F4C-76485A9415B9}"/>
              </a:ext>
            </a:extLst>
          </p:cNvPr>
          <p:cNvSpPr txBox="1"/>
          <p:nvPr/>
        </p:nvSpPr>
        <p:spPr>
          <a:xfrm>
            <a:off x="1447800" y="5811755"/>
            <a:ext cx="23050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400" dirty="0" err="1"/>
              <a:t>Predicted</a:t>
            </a:r>
            <a:r>
              <a:rPr lang="tr-TR" sz="1400" dirty="0"/>
              <a:t> </a:t>
            </a:r>
            <a:r>
              <a:rPr lang="tr-TR" sz="1400" dirty="0" err="1">
                <a:solidFill>
                  <a:srgbClr val="C00000"/>
                </a:solidFill>
              </a:rPr>
              <a:t>less</a:t>
            </a:r>
            <a:r>
              <a:rPr lang="tr-TR" sz="1400" dirty="0"/>
              <a:t> </a:t>
            </a:r>
            <a:r>
              <a:rPr lang="tr-TR" sz="1400" dirty="0" err="1"/>
              <a:t>than</a:t>
            </a:r>
            <a:r>
              <a:rPr lang="tr-TR" sz="1400" dirty="0"/>
              <a:t> $50.000</a:t>
            </a:r>
          </a:p>
          <a:p>
            <a:pPr algn="ctr"/>
            <a:r>
              <a:rPr lang="tr-TR" sz="1400" dirty="0" err="1"/>
              <a:t>Actually</a:t>
            </a:r>
            <a:r>
              <a:rPr lang="tr-TR" sz="1400" dirty="0"/>
              <a:t> </a:t>
            </a:r>
            <a:r>
              <a:rPr lang="tr-TR" sz="1400" dirty="0" err="1">
                <a:solidFill>
                  <a:srgbClr val="92D050"/>
                </a:solidFill>
              </a:rPr>
              <a:t>more</a:t>
            </a:r>
            <a:r>
              <a:rPr lang="tr-TR" sz="1400" dirty="0"/>
              <a:t> </a:t>
            </a:r>
            <a:r>
              <a:rPr lang="tr-TR" sz="1400" dirty="0" err="1"/>
              <a:t>than</a:t>
            </a:r>
            <a:r>
              <a:rPr lang="tr-TR" sz="1400" dirty="0"/>
              <a:t> $50.000</a:t>
            </a:r>
          </a:p>
        </p:txBody>
      </p:sp>
      <p:sp>
        <p:nvSpPr>
          <p:cNvPr id="42" name="Metin kutusu 41">
            <a:extLst>
              <a:ext uri="{FF2B5EF4-FFF2-40B4-BE49-F238E27FC236}">
                <a16:creationId xmlns:a16="http://schemas.microsoft.com/office/drawing/2014/main" id="{1B06F9FA-3D40-5363-8CBD-B6F0F85285A7}"/>
              </a:ext>
            </a:extLst>
          </p:cNvPr>
          <p:cNvSpPr txBox="1"/>
          <p:nvPr/>
        </p:nvSpPr>
        <p:spPr>
          <a:xfrm>
            <a:off x="8420100" y="4182479"/>
            <a:ext cx="221932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400" dirty="0" err="1"/>
              <a:t>Predicted</a:t>
            </a:r>
            <a:r>
              <a:rPr lang="tr-TR" sz="1400" dirty="0"/>
              <a:t> </a:t>
            </a:r>
            <a:r>
              <a:rPr lang="tr-TR" sz="1400" dirty="0" err="1">
                <a:solidFill>
                  <a:srgbClr val="92D050"/>
                </a:solidFill>
              </a:rPr>
              <a:t>more</a:t>
            </a:r>
            <a:r>
              <a:rPr lang="tr-TR" sz="1400" dirty="0">
                <a:solidFill>
                  <a:srgbClr val="92D050"/>
                </a:solidFill>
              </a:rPr>
              <a:t> </a:t>
            </a:r>
            <a:r>
              <a:rPr lang="tr-TR" sz="1400" dirty="0" err="1"/>
              <a:t>than</a:t>
            </a:r>
            <a:r>
              <a:rPr lang="tr-TR" sz="1400" dirty="0"/>
              <a:t> $50.000</a:t>
            </a:r>
          </a:p>
          <a:p>
            <a:pPr algn="ctr"/>
            <a:r>
              <a:rPr lang="tr-TR" sz="1400" dirty="0" err="1"/>
              <a:t>Actually</a:t>
            </a:r>
            <a:r>
              <a:rPr lang="tr-TR" sz="1400" dirty="0"/>
              <a:t> </a:t>
            </a:r>
            <a:r>
              <a:rPr lang="tr-TR" sz="1400" dirty="0" err="1">
                <a:solidFill>
                  <a:srgbClr val="C00000"/>
                </a:solidFill>
              </a:rPr>
              <a:t>less</a:t>
            </a:r>
            <a:r>
              <a:rPr lang="tr-TR" sz="1400" dirty="0"/>
              <a:t> </a:t>
            </a:r>
            <a:r>
              <a:rPr lang="tr-TR" sz="1400" dirty="0" err="1"/>
              <a:t>than</a:t>
            </a:r>
            <a:r>
              <a:rPr lang="tr-TR" sz="1400" dirty="0"/>
              <a:t> $50.000</a:t>
            </a:r>
          </a:p>
          <a:p>
            <a:endParaRPr lang="tr-TR" dirty="0"/>
          </a:p>
        </p:txBody>
      </p:sp>
      <p:sp>
        <p:nvSpPr>
          <p:cNvPr id="43" name="Metin kutusu 42">
            <a:extLst>
              <a:ext uri="{FF2B5EF4-FFF2-40B4-BE49-F238E27FC236}">
                <a16:creationId xmlns:a16="http://schemas.microsoft.com/office/drawing/2014/main" id="{660E3CEC-8EFB-CB3A-ADD6-A82FA55DABAB}"/>
              </a:ext>
            </a:extLst>
          </p:cNvPr>
          <p:cNvSpPr txBox="1"/>
          <p:nvPr/>
        </p:nvSpPr>
        <p:spPr>
          <a:xfrm>
            <a:off x="8420102" y="5494229"/>
            <a:ext cx="218122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400" dirty="0" err="1"/>
              <a:t>Predicted</a:t>
            </a:r>
            <a:r>
              <a:rPr lang="tr-TR" sz="1400" dirty="0"/>
              <a:t> </a:t>
            </a:r>
            <a:r>
              <a:rPr lang="tr-TR" sz="1400" dirty="0" err="1">
                <a:solidFill>
                  <a:srgbClr val="C00000"/>
                </a:solidFill>
              </a:rPr>
              <a:t>less</a:t>
            </a:r>
            <a:r>
              <a:rPr lang="tr-TR" sz="1400" dirty="0"/>
              <a:t> </a:t>
            </a:r>
            <a:r>
              <a:rPr lang="tr-TR" sz="1400" dirty="0" err="1"/>
              <a:t>than</a:t>
            </a:r>
            <a:r>
              <a:rPr lang="tr-TR" sz="1400" dirty="0"/>
              <a:t> $50.000</a:t>
            </a:r>
          </a:p>
          <a:p>
            <a:pPr algn="ctr"/>
            <a:r>
              <a:rPr lang="tr-TR" sz="1400" dirty="0" err="1"/>
              <a:t>Actually</a:t>
            </a:r>
            <a:r>
              <a:rPr lang="tr-TR" sz="1400" dirty="0"/>
              <a:t> </a:t>
            </a:r>
            <a:r>
              <a:rPr lang="tr-TR" sz="1400" dirty="0" err="1">
                <a:solidFill>
                  <a:srgbClr val="C00000"/>
                </a:solidFill>
              </a:rPr>
              <a:t>less</a:t>
            </a:r>
            <a:r>
              <a:rPr lang="tr-TR" sz="1400" dirty="0"/>
              <a:t> </a:t>
            </a:r>
            <a:r>
              <a:rPr lang="tr-TR" sz="1400" dirty="0" err="1"/>
              <a:t>than</a:t>
            </a:r>
            <a:r>
              <a:rPr lang="tr-TR" sz="1400" dirty="0"/>
              <a:t> $50.000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52001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D475FA2-54F2-C57C-80B6-AD8FFA91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60666" cy="824564"/>
          </a:xfrm>
        </p:spPr>
        <p:txBody>
          <a:bodyPr>
            <a:normAutofit fontScale="90000"/>
          </a:bodyPr>
          <a:lstStyle/>
          <a:p>
            <a:pPr algn="ctr"/>
            <a:r>
              <a:rPr lang="tr-TR" b="1" dirty="0">
                <a:solidFill>
                  <a:srgbClr val="FFC000"/>
                </a:solidFill>
                <a:effectLst/>
              </a:rPr>
              <a:t>6-) </a:t>
            </a:r>
            <a:r>
              <a:rPr lang="tr-TR" b="1" dirty="0" err="1">
                <a:solidFill>
                  <a:srgbClr val="FFC000"/>
                </a:solidFill>
                <a:effectLst/>
              </a:rPr>
              <a:t>Evaluating</a:t>
            </a:r>
            <a:r>
              <a:rPr lang="tr-TR" b="1" dirty="0">
                <a:solidFill>
                  <a:srgbClr val="FFC000"/>
                </a:solidFill>
                <a:effectLst/>
              </a:rPr>
              <a:t> Model </a:t>
            </a:r>
            <a:r>
              <a:rPr lang="tr-TR" b="1" dirty="0" err="1">
                <a:solidFill>
                  <a:srgbClr val="FFC000"/>
                </a:solidFill>
                <a:effectLst/>
              </a:rPr>
              <a:t>Performance</a:t>
            </a:r>
            <a:br>
              <a:rPr lang="tr-T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1AAB237-C4DE-370C-E0A0-0E9EF6D6B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165"/>
            <a:ext cx="11362266" cy="2286935"/>
          </a:xfrm>
        </p:spPr>
        <p:txBody>
          <a:bodyPr>
            <a:normAutofit/>
          </a:bodyPr>
          <a:lstStyle/>
          <a:p>
            <a:r>
              <a:rPr lang="tr-TR" sz="1600" dirty="0" err="1"/>
              <a:t>Naive</a:t>
            </a:r>
            <a:r>
              <a:rPr lang="tr-TR" sz="1600" dirty="0"/>
              <a:t> </a:t>
            </a:r>
            <a:r>
              <a:rPr lang="tr-TR" sz="1600" dirty="0" err="1"/>
              <a:t>Predictor</a:t>
            </a:r>
            <a:r>
              <a:rPr lang="tr-TR" sz="1600" dirty="0"/>
              <a:t> </a:t>
            </a:r>
            <a:r>
              <a:rPr lang="tr-TR" sz="1600" b="1" dirty="0"/>
              <a:t>[</a:t>
            </a:r>
            <a:r>
              <a:rPr lang="tr-TR" sz="1600" b="1" dirty="0" err="1"/>
              <a:t>Accuracy</a:t>
            </a:r>
            <a:r>
              <a:rPr lang="tr-TR" sz="1600" b="1" dirty="0"/>
              <a:t> </a:t>
            </a:r>
            <a:r>
              <a:rPr lang="tr-TR" sz="1600" b="1" dirty="0" err="1"/>
              <a:t>score</a:t>
            </a:r>
            <a:r>
              <a:rPr lang="tr-TR" sz="1600" b="1" dirty="0"/>
              <a:t>: 0.2478, F-</a:t>
            </a:r>
            <a:r>
              <a:rPr lang="tr-TR" sz="1600" b="1" dirty="0" err="1"/>
              <a:t>score</a:t>
            </a:r>
            <a:r>
              <a:rPr lang="tr-TR" sz="1600" b="1" dirty="0"/>
              <a:t>: 0.2917]</a:t>
            </a:r>
          </a:p>
          <a:p>
            <a:pPr marL="0" indent="0">
              <a:buNone/>
            </a:pPr>
            <a:r>
              <a:rPr lang="en-US" sz="1600" dirty="0"/>
              <a:t>The F-beta score is the weighted harmonic mean of precision and recall, reaching its optimal value at 1 and its worst value at 0.</a:t>
            </a:r>
            <a:r>
              <a:rPr lang="tr-TR" sz="1600" dirty="0"/>
              <a:t> </a:t>
            </a:r>
          </a:p>
          <a:p>
            <a:pPr marL="0" indent="0">
              <a:buNone/>
            </a:pPr>
            <a:r>
              <a:rPr lang="tr-TR" sz="1600" dirty="0"/>
              <a:t>«</a:t>
            </a:r>
            <a:r>
              <a:rPr lang="en-US" sz="1600" dirty="0"/>
              <a:t>A naive classifier model is one that does not use any sophistication</a:t>
            </a:r>
            <a:r>
              <a:rPr lang="tr-TR" sz="1600" dirty="0"/>
              <a:t> (</a:t>
            </a:r>
            <a:r>
              <a:rPr lang="en-US" sz="1600" b="1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US" sz="1600" b="1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2" tooltip="quality"/>
              </a:rPr>
              <a:t>quality</a:t>
            </a:r>
            <a:r>
              <a:rPr lang="en-US" sz="1600" b="1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of being </a:t>
            </a:r>
            <a:r>
              <a:rPr lang="en-US" sz="1600" b="1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3" tooltip="complicated"/>
              </a:rPr>
              <a:t>complicated</a:t>
            </a:r>
            <a:r>
              <a:rPr lang="en-US" sz="1600" b="1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or made with </a:t>
            </a:r>
            <a:r>
              <a:rPr lang="en-US" sz="1600" b="1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4" tooltip="great"/>
              </a:rPr>
              <a:t>great</a:t>
            </a:r>
            <a:r>
              <a:rPr lang="en-US" sz="1600" b="1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600" b="1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5" tooltip="skill"/>
              </a:rPr>
              <a:t>skill</a:t>
            </a:r>
            <a:r>
              <a:rPr lang="tr-TR" sz="1600" b="1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en-US" sz="1600" dirty="0"/>
              <a:t> in order to make a prediction, typically making a random or constant prediction. Such models are naive because they don't use any knowledge about the domain or any learning in order to make a prediction.</a:t>
            </a:r>
            <a:r>
              <a:rPr lang="tr-TR" sz="1600" dirty="0"/>
              <a:t>»</a:t>
            </a:r>
          </a:p>
          <a:p>
            <a:endParaRPr lang="tr-TR" sz="1600" dirty="0"/>
          </a:p>
        </p:txBody>
      </p:sp>
      <p:pic>
        <p:nvPicPr>
          <p:cNvPr id="6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FFC4F51F-4620-E9FB-8BEE-05CA5BDE2B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034" y="3429000"/>
            <a:ext cx="7349066" cy="362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98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99DD062-D70B-0867-41EF-B0F5BC905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700" y="330201"/>
            <a:ext cx="10642600" cy="5711162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tr-T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Supervised</a:t>
            </a:r>
            <a:r>
              <a:rPr lang="tr-T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Learning </a:t>
            </a:r>
            <a:r>
              <a:rPr lang="tr-T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Models</a:t>
            </a:r>
            <a:r>
              <a:rPr lang="tr-T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tr-TR" b="1" i="0" dirty="0">
                <a:effectLst/>
                <a:latin typeface="-apple-system"/>
              </a:rPr>
              <a:t>Model Application</a:t>
            </a:r>
            <a:r>
              <a:rPr lang="tr-T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 algn="just">
              <a:buNone/>
            </a:pPr>
            <a:r>
              <a:rPr lang="tr-TR" b="1" i="0" dirty="0" err="1">
                <a:effectLst/>
                <a:latin typeface="-apple-system"/>
              </a:rPr>
              <a:t>Decision</a:t>
            </a:r>
            <a:r>
              <a:rPr lang="tr-TR" b="1" i="0" dirty="0">
                <a:effectLst/>
                <a:latin typeface="-apple-system"/>
              </a:rPr>
              <a:t> </a:t>
            </a:r>
            <a:r>
              <a:rPr lang="tr-TR" b="1" i="0" dirty="0" err="1">
                <a:effectLst/>
                <a:latin typeface="-apple-system"/>
              </a:rPr>
              <a:t>Trees</a:t>
            </a:r>
            <a:endParaRPr lang="tr-TR" b="1" i="0" dirty="0">
              <a:effectLst/>
              <a:latin typeface="-apple-system"/>
            </a:endParaRPr>
          </a:p>
          <a:p>
            <a:pPr marL="0" indent="0" algn="just">
              <a:buNone/>
            </a:pPr>
            <a:r>
              <a:rPr lang="tr-TR" i="0" dirty="0" err="1">
                <a:solidFill>
                  <a:srgbClr val="383A42"/>
                </a:solidFill>
                <a:latin typeface="Consolas" panose="020B0609020204030204" pitchFamily="49" charset="0"/>
              </a:rPr>
              <a:t>DecisionTreeClassifier</a:t>
            </a:r>
            <a:r>
              <a:rPr lang="tr-TR" i="0" dirty="0">
                <a:solidFill>
                  <a:srgbClr val="383A42"/>
                </a:solidFill>
                <a:latin typeface="Consolas" panose="020B0609020204030204" pitchFamily="49" charset="0"/>
              </a:rPr>
              <a:t> </a:t>
            </a:r>
            <a:r>
              <a:rPr lang="tr-TR" i="0" dirty="0" err="1">
                <a:solidFill>
                  <a:srgbClr val="383A42"/>
                </a:solidFill>
                <a:latin typeface="Consolas" panose="020B0609020204030204" pitchFamily="49" charset="0"/>
              </a:rPr>
              <a:t>trained</a:t>
            </a:r>
            <a:r>
              <a:rPr lang="tr-TR" i="0" dirty="0">
                <a:solidFill>
                  <a:srgbClr val="383A42"/>
                </a:solidFill>
                <a:latin typeface="Consolas" panose="020B0609020204030204" pitchFamily="49" charset="0"/>
              </a:rPr>
              <a:t> on 362 </a:t>
            </a:r>
            <a:r>
              <a:rPr lang="tr-TR" i="0" dirty="0" err="1">
                <a:solidFill>
                  <a:srgbClr val="383A42"/>
                </a:solidFill>
                <a:latin typeface="Consolas" panose="020B0609020204030204" pitchFamily="49" charset="0"/>
              </a:rPr>
              <a:t>samples</a:t>
            </a:r>
            <a:r>
              <a:rPr lang="tr-TR" i="0" dirty="0">
                <a:solidFill>
                  <a:srgbClr val="383A42"/>
                </a:solidFill>
                <a:latin typeface="Consolas" panose="020B0609020204030204" pitchFamily="49" charset="0"/>
              </a:rPr>
              <a:t>.</a:t>
            </a:r>
          </a:p>
          <a:p>
            <a:pPr marL="0" indent="0" algn="just">
              <a:buNone/>
            </a:pPr>
            <a:r>
              <a:rPr lang="tr-TR" i="0" dirty="0" err="1">
                <a:solidFill>
                  <a:srgbClr val="383A42"/>
                </a:solidFill>
                <a:latin typeface="Consolas" panose="020B0609020204030204" pitchFamily="49" charset="0"/>
              </a:rPr>
              <a:t>DecisionTreeClassifier</a:t>
            </a:r>
            <a:r>
              <a:rPr lang="tr-TR" i="0" dirty="0">
                <a:solidFill>
                  <a:srgbClr val="383A42"/>
                </a:solidFill>
                <a:latin typeface="Consolas" panose="020B0609020204030204" pitchFamily="49" charset="0"/>
              </a:rPr>
              <a:t> </a:t>
            </a:r>
            <a:r>
              <a:rPr lang="tr-TR" i="0" dirty="0" err="1">
                <a:solidFill>
                  <a:srgbClr val="383A42"/>
                </a:solidFill>
                <a:latin typeface="Consolas" panose="020B0609020204030204" pitchFamily="49" charset="0"/>
              </a:rPr>
              <a:t>trained</a:t>
            </a:r>
            <a:r>
              <a:rPr lang="tr-TR" i="0" dirty="0">
                <a:solidFill>
                  <a:srgbClr val="383A42"/>
                </a:solidFill>
                <a:latin typeface="Consolas" panose="020B0609020204030204" pitchFamily="49" charset="0"/>
              </a:rPr>
              <a:t> on 3618 </a:t>
            </a:r>
            <a:r>
              <a:rPr lang="tr-TR" i="0" dirty="0" err="1">
                <a:solidFill>
                  <a:srgbClr val="383A42"/>
                </a:solidFill>
                <a:latin typeface="Consolas" panose="020B0609020204030204" pitchFamily="49" charset="0"/>
              </a:rPr>
              <a:t>samples</a:t>
            </a:r>
            <a:r>
              <a:rPr lang="tr-TR" i="0" dirty="0">
                <a:solidFill>
                  <a:srgbClr val="383A42"/>
                </a:solidFill>
                <a:latin typeface="Consolas" panose="020B0609020204030204" pitchFamily="49" charset="0"/>
              </a:rPr>
              <a:t>.</a:t>
            </a:r>
          </a:p>
          <a:p>
            <a:pPr marL="0" indent="0" algn="just">
              <a:buNone/>
            </a:pPr>
            <a:r>
              <a:rPr lang="tr-TR" i="0" dirty="0" err="1">
                <a:solidFill>
                  <a:srgbClr val="383A42"/>
                </a:solidFill>
                <a:latin typeface="Consolas" panose="020B0609020204030204" pitchFamily="49" charset="0"/>
              </a:rPr>
              <a:t>DecisionTreeClassifier</a:t>
            </a:r>
            <a:r>
              <a:rPr lang="tr-TR" i="0" dirty="0">
                <a:solidFill>
                  <a:srgbClr val="383A42"/>
                </a:solidFill>
                <a:latin typeface="Consolas" panose="020B0609020204030204" pitchFamily="49" charset="0"/>
              </a:rPr>
              <a:t> </a:t>
            </a:r>
            <a:r>
              <a:rPr lang="tr-TR" i="0" dirty="0" err="1">
                <a:solidFill>
                  <a:srgbClr val="383A42"/>
                </a:solidFill>
                <a:latin typeface="Consolas" panose="020B0609020204030204" pitchFamily="49" charset="0"/>
              </a:rPr>
              <a:t>trained</a:t>
            </a:r>
            <a:r>
              <a:rPr lang="tr-TR" i="0" dirty="0">
                <a:solidFill>
                  <a:srgbClr val="383A42"/>
                </a:solidFill>
                <a:latin typeface="Consolas" panose="020B0609020204030204" pitchFamily="49" charset="0"/>
              </a:rPr>
              <a:t> on 36177 </a:t>
            </a:r>
            <a:r>
              <a:rPr lang="tr-TR" i="0" dirty="0" err="1">
                <a:solidFill>
                  <a:srgbClr val="383A42"/>
                </a:solidFill>
                <a:latin typeface="Consolas" panose="020B0609020204030204" pitchFamily="49" charset="0"/>
              </a:rPr>
              <a:t>samples</a:t>
            </a:r>
            <a:r>
              <a:rPr lang="tr-TR" i="0" dirty="0">
                <a:solidFill>
                  <a:srgbClr val="383A42"/>
                </a:solidFill>
                <a:latin typeface="Consolas" panose="020B0609020204030204" pitchFamily="49" charset="0"/>
              </a:rPr>
              <a:t>.</a:t>
            </a:r>
          </a:p>
          <a:p>
            <a:pPr marL="0" indent="0" algn="just">
              <a:buNone/>
            </a:pPr>
            <a:r>
              <a:rPr lang="tr-TR" b="1" i="0" dirty="0" err="1">
                <a:effectLst/>
                <a:latin typeface="-apple-system"/>
              </a:rPr>
              <a:t>Support</a:t>
            </a:r>
            <a:r>
              <a:rPr lang="tr-TR" b="1" i="0" dirty="0">
                <a:effectLst/>
                <a:latin typeface="-apple-system"/>
              </a:rPr>
              <a:t> </a:t>
            </a:r>
            <a:r>
              <a:rPr lang="tr-TR" b="1" i="0" dirty="0" err="1">
                <a:effectLst/>
                <a:latin typeface="-apple-system"/>
              </a:rPr>
              <a:t>Vector</a:t>
            </a:r>
            <a:r>
              <a:rPr lang="tr-TR" b="1" i="0" dirty="0">
                <a:effectLst/>
                <a:latin typeface="-apple-system"/>
              </a:rPr>
              <a:t> </a:t>
            </a:r>
            <a:r>
              <a:rPr lang="tr-TR" b="1" i="0" dirty="0" err="1">
                <a:effectLst/>
                <a:latin typeface="-apple-system"/>
              </a:rPr>
              <a:t>Machines</a:t>
            </a:r>
            <a:r>
              <a:rPr lang="tr-TR" b="1" i="0" dirty="0">
                <a:effectLst/>
                <a:latin typeface="-apple-system"/>
              </a:rPr>
              <a:t> (SVM)</a:t>
            </a:r>
          </a:p>
          <a:p>
            <a:pPr marL="0" indent="0" algn="just">
              <a:buNone/>
            </a:pPr>
            <a:r>
              <a:rPr lang="tr-TR" i="0" dirty="0">
                <a:solidFill>
                  <a:srgbClr val="383A42"/>
                </a:solidFill>
                <a:latin typeface="Consolas" panose="020B0609020204030204" pitchFamily="49" charset="0"/>
              </a:rPr>
              <a:t>SVC </a:t>
            </a:r>
            <a:r>
              <a:rPr lang="tr-TR" i="0" dirty="0" err="1">
                <a:solidFill>
                  <a:srgbClr val="383A42"/>
                </a:solidFill>
                <a:latin typeface="Consolas" panose="020B0609020204030204" pitchFamily="49" charset="0"/>
              </a:rPr>
              <a:t>trained</a:t>
            </a:r>
            <a:r>
              <a:rPr lang="tr-TR" i="0" dirty="0">
                <a:solidFill>
                  <a:srgbClr val="383A42"/>
                </a:solidFill>
                <a:latin typeface="Consolas" panose="020B0609020204030204" pitchFamily="49" charset="0"/>
              </a:rPr>
              <a:t> on 362 </a:t>
            </a:r>
            <a:r>
              <a:rPr lang="tr-TR" i="0" dirty="0" err="1">
                <a:solidFill>
                  <a:srgbClr val="383A42"/>
                </a:solidFill>
                <a:latin typeface="Consolas" panose="020B0609020204030204" pitchFamily="49" charset="0"/>
              </a:rPr>
              <a:t>samples</a:t>
            </a:r>
            <a:r>
              <a:rPr lang="tr-TR" i="0" dirty="0">
                <a:solidFill>
                  <a:srgbClr val="383A42"/>
                </a:solidFill>
                <a:latin typeface="Consolas" panose="020B0609020204030204" pitchFamily="49" charset="0"/>
              </a:rPr>
              <a:t>.</a:t>
            </a:r>
          </a:p>
          <a:p>
            <a:pPr marL="0" indent="0" algn="just">
              <a:buNone/>
            </a:pPr>
            <a:r>
              <a:rPr lang="tr-TR" i="0" dirty="0">
                <a:solidFill>
                  <a:srgbClr val="383A42"/>
                </a:solidFill>
                <a:latin typeface="Consolas" panose="020B0609020204030204" pitchFamily="49" charset="0"/>
              </a:rPr>
              <a:t>SVC </a:t>
            </a:r>
            <a:r>
              <a:rPr lang="tr-TR" i="0" dirty="0" err="1">
                <a:solidFill>
                  <a:srgbClr val="383A42"/>
                </a:solidFill>
                <a:latin typeface="Consolas" panose="020B0609020204030204" pitchFamily="49" charset="0"/>
              </a:rPr>
              <a:t>trained</a:t>
            </a:r>
            <a:r>
              <a:rPr lang="tr-TR" i="0" dirty="0">
                <a:solidFill>
                  <a:srgbClr val="383A42"/>
                </a:solidFill>
                <a:latin typeface="Consolas" panose="020B0609020204030204" pitchFamily="49" charset="0"/>
              </a:rPr>
              <a:t> on 3618 </a:t>
            </a:r>
            <a:r>
              <a:rPr lang="tr-TR" i="0" dirty="0" err="1">
                <a:solidFill>
                  <a:srgbClr val="383A42"/>
                </a:solidFill>
                <a:latin typeface="Consolas" panose="020B0609020204030204" pitchFamily="49" charset="0"/>
              </a:rPr>
              <a:t>samples</a:t>
            </a:r>
            <a:r>
              <a:rPr lang="tr-TR" i="0" dirty="0">
                <a:solidFill>
                  <a:srgbClr val="383A42"/>
                </a:solidFill>
                <a:latin typeface="Consolas" panose="020B0609020204030204" pitchFamily="49" charset="0"/>
              </a:rPr>
              <a:t>.</a:t>
            </a:r>
          </a:p>
          <a:p>
            <a:pPr marL="0" indent="0" algn="just">
              <a:buNone/>
            </a:pPr>
            <a:r>
              <a:rPr lang="tr-TR" i="0" dirty="0">
                <a:solidFill>
                  <a:srgbClr val="383A42"/>
                </a:solidFill>
                <a:latin typeface="Consolas" panose="020B0609020204030204" pitchFamily="49" charset="0"/>
              </a:rPr>
              <a:t>SVC </a:t>
            </a:r>
            <a:r>
              <a:rPr lang="tr-TR" i="0" dirty="0" err="1">
                <a:solidFill>
                  <a:srgbClr val="383A42"/>
                </a:solidFill>
                <a:latin typeface="Consolas" panose="020B0609020204030204" pitchFamily="49" charset="0"/>
              </a:rPr>
              <a:t>trained</a:t>
            </a:r>
            <a:r>
              <a:rPr lang="tr-TR" i="0" dirty="0">
                <a:solidFill>
                  <a:srgbClr val="383A42"/>
                </a:solidFill>
                <a:latin typeface="Consolas" panose="020B0609020204030204" pitchFamily="49" charset="0"/>
              </a:rPr>
              <a:t> on 36177 </a:t>
            </a:r>
            <a:r>
              <a:rPr lang="tr-TR" i="0" dirty="0" err="1">
                <a:solidFill>
                  <a:srgbClr val="383A42"/>
                </a:solidFill>
                <a:latin typeface="Consolas" panose="020B0609020204030204" pitchFamily="49" charset="0"/>
              </a:rPr>
              <a:t>samples</a:t>
            </a:r>
            <a:r>
              <a:rPr lang="tr-TR" i="0" dirty="0">
                <a:solidFill>
                  <a:srgbClr val="383A42"/>
                </a:solidFill>
                <a:latin typeface="Consolas" panose="020B0609020204030204" pitchFamily="49" charset="0"/>
              </a:rPr>
              <a:t>.</a:t>
            </a:r>
          </a:p>
          <a:p>
            <a:pPr marL="0" indent="0" algn="just">
              <a:buNone/>
            </a:pPr>
            <a:r>
              <a:rPr lang="tr-TR" b="1" i="0" dirty="0" err="1">
                <a:effectLst/>
                <a:latin typeface="-apple-system"/>
              </a:rPr>
              <a:t>Ensemble</a:t>
            </a:r>
            <a:r>
              <a:rPr lang="tr-TR" b="1" i="0" dirty="0">
                <a:effectLst/>
                <a:latin typeface="-apple-system"/>
              </a:rPr>
              <a:t> </a:t>
            </a:r>
            <a:r>
              <a:rPr lang="tr-TR" b="1" i="0" dirty="0" err="1">
                <a:effectLst/>
                <a:latin typeface="-apple-system"/>
              </a:rPr>
              <a:t>methods</a:t>
            </a:r>
            <a:r>
              <a:rPr lang="tr-TR" b="1" i="0" dirty="0">
                <a:effectLst/>
                <a:latin typeface="-apple-system"/>
              </a:rPr>
              <a:t>: </a:t>
            </a:r>
            <a:r>
              <a:rPr lang="tr-TR" b="1" i="0" dirty="0" err="1">
                <a:effectLst/>
                <a:latin typeface="-apple-system"/>
              </a:rPr>
              <a:t>AdaBoost</a:t>
            </a:r>
            <a:endParaRPr lang="tr-TR" b="1" i="0" dirty="0">
              <a:effectLst/>
              <a:latin typeface="-apple-system"/>
            </a:endParaRPr>
          </a:p>
          <a:p>
            <a:pPr marL="0" indent="0" algn="just">
              <a:buNone/>
            </a:pPr>
            <a:r>
              <a:rPr lang="tr-TR" i="0" dirty="0" err="1">
                <a:solidFill>
                  <a:srgbClr val="383A42"/>
                </a:solidFill>
                <a:latin typeface="Consolas" panose="020B0609020204030204" pitchFamily="49" charset="0"/>
              </a:rPr>
              <a:t>AdaBoostClassifier</a:t>
            </a:r>
            <a:r>
              <a:rPr lang="tr-TR" i="0" dirty="0">
                <a:solidFill>
                  <a:srgbClr val="383A42"/>
                </a:solidFill>
                <a:latin typeface="Consolas" panose="020B0609020204030204" pitchFamily="49" charset="0"/>
              </a:rPr>
              <a:t> </a:t>
            </a:r>
            <a:r>
              <a:rPr lang="tr-TR" i="0" dirty="0" err="1">
                <a:solidFill>
                  <a:srgbClr val="383A42"/>
                </a:solidFill>
                <a:latin typeface="Consolas" panose="020B0609020204030204" pitchFamily="49" charset="0"/>
              </a:rPr>
              <a:t>trained</a:t>
            </a:r>
            <a:r>
              <a:rPr lang="tr-TR" i="0" dirty="0">
                <a:solidFill>
                  <a:srgbClr val="383A42"/>
                </a:solidFill>
                <a:latin typeface="Consolas" panose="020B0609020204030204" pitchFamily="49" charset="0"/>
              </a:rPr>
              <a:t> on 362 </a:t>
            </a:r>
            <a:r>
              <a:rPr lang="tr-TR" i="0" dirty="0" err="1">
                <a:solidFill>
                  <a:srgbClr val="383A42"/>
                </a:solidFill>
                <a:latin typeface="Consolas" panose="020B0609020204030204" pitchFamily="49" charset="0"/>
              </a:rPr>
              <a:t>samples</a:t>
            </a:r>
            <a:r>
              <a:rPr lang="tr-TR" i="0" dirty="0">
                <a:solidFill>
                  <a:srgbClr val="383A42"/>
                </a:solidFill>
                <a:latin typeface="Consolas" panose="020B0609020204030204" pitchFamily="49" charset="0"/>
              </a:rPr>
              <a:t>.</a:t>
            </a:r>
          </a:p>
          <a:p>
            <a:pPr marL="0" indent="0" algn="just">
              <a:buNone/>
            </a:pPr>
            <a:r>
              <a:rPr lang="tr-TR" i="0" dirty="0" err="1">
                <a:solidFill>
                  <a:srgbClr val="383A42"/>
                </a:solidFill>
                <a:latin typeface="Consolas" panose="020B0609020204030204" pitchFamily="49" charset="0"/>
              </a:rPr>
              <a:t>AdaBoostClassifier</a:t>
            </a:r>
            <a:r>
              <a:rPr lang="tr-TR" i="0" dirty="0">
                <a:solidFill>
                  <a:srgbClr val="383A42"/>
                </a:solidFill>
                <a:latin typeface="Consolas" panose="020B0609020204030204" pitchFamily="49" charset="0"/>
              </a:rPr>
              <a:t> </a:t>
            </a:r>
            <a:r>
              <a:rPr lang="tr-TR" i="0" dirty="0" err="1">
                <a:solidFill>
                  <a:srgbClr val="383A42"/>
                </a:solidFill>
                <a:latin typeface="Consolas" panose="020B0609020204030204" pitchFamily="49" charset="0"/>
              </a:rPr>
              <a:t>trained</a:t>
            </a:r>
            <a:r>
              <a:rPr lang="tr-TR" i="0" dirty="0">
                <a:solidFill>
                  <a:srgbClr val="383A42"/>
                </a:solidFill>
                <a:latin typeface="Consolas" panose="020B0609020204030204" pitchFamily="49" charset="0"/>
              </a:rPr>
              <a:t> on 3618 </a:t>
            </a:r>
            <a:r>
              <a:rPr lang="tr-TR" i="0" dirty="0" err="1">
                <a:solidFill>
                  <a:srgbClr val="383A42"/>
                </a:solidFill>
                <a:latin typeface="Consolas" panose="020B0609020204030204" pitchFamily="49" charset="0"/>
              </a:rPr>
              <a:t>samples</a:t>
            </a:r>
            <a:r>
              <a:rPr lang="tr-TR" i="0" dirty="0">
                <a:solidFill>
                  <a:srgbClr val="383A42"/>
                </a:solidFill>
                <a:latin typeface="Consolas" panose="020B0609020204030204" pitchFamily="49" charset="0"/>
              </a:rPr>
              <a:t>.</a:t>
            </a:r>
          </a:p>
          <a:p>
            <a:pPr marL="0" indent="0" algn="just">
              <a:buNone/>
            </a:pPr>
            <a:r>
              <a:rPr lang="tr-TR" i="0" dirty="0" err="1">
                <a:solidFill>
                  <a:srgbClr val="383A42"/>
                </a:solidFill>
                <a:latin typeface="Consolas" panose="020B0609020204030204" pitchFamily="49" charset="0"/>
              </a:rPr>
              <a:t>AdaBoostClassifier</a:t>
            </a:r>
            <a:r>
              <a:rPr lang="tr-TR" i="0" dirty="0">
                <a:solidFill>
                  <a:srgbClr val="383A42"/>
                </a:solidFill>
                <a:latin typeface="Consolas" panose="020B0609020204030204" pitchFamily="49" charset="0"/>
              </a:rPr>
              <a:t> </a:t>
            </a:r>
            <a:r>
              <a:rPr lang="tr-TR" i="0" dirty="0" err="1">
                <a:solidFill>
                  <a:srgbClr val="383A42"/>
                </a:solidFill>
                <a:latin typeface="Consolas" panose="020B0609020204030204" pitchFamily="49" charset="0"/>
              </a:rPr>
              <a:t>trained</a:t>
            </a:r>
            <a:r>
              <a:rPr lang="tr-TR" i="0" dirty="0">
                <a:solidFill>
                  <a:srgbClr val="383A42"/>
                </a:solidFill>
                <a:latin typeface="Consolas" panose="020B0609020204030204" pitchFamily="49" charset="0"/>
              </a:rPr>
              <a:t> on 36177 </a:t>
            </a:r>
            <a:r>
              <a:rPr lang="tr-TR" i="0" dirty="0" err="1">
                <a:solidFill>
                  <a:srgbClr val="383A42"/>
                </a:solidFill>
                <a:latin typeface="Consolas" panose="020B0609020204030204" pitchFamily="49" charset="0"/>
              </a:rPr>
              <a:t>samples</a:t>
            </a:r>
            <a:r>
              <a:rPr lang="tr-TR" i="0" dirty="0">
                <a:solidFill>
                  <a:srgbClr val="383A42"/>
                </a:solidFill>
                <a:latin typeface="Consolas" panose="020B0609020204030204" pitchFamily="49" charset="0"/>
              </a:rPr>
              <a:t>.</a:t>
            </a:r>
          </a:p>
          <a:p>
            <a:pPr algn="just">
              <a:buFont typeface="+mj-lt"/>
              <a:buAutoNum type="arabicPeriod"/>
            </a:pPr>
            <a:endParaRPr lang="tr-TR" b="0" dirty="0">
              <a:solidFill>
                <a:srgbClr val="383A42"/>
              </a:solidFill>
              <a:effectLst/>
              <a:latin typeface="Consolas" panose="020B0609020204030204" pitchFamily="49" charset="0"/>
            </a:endParaRPr>
          </a:p>
          <a:p>
            <a:pPr algn="just"/>
            <a:r>
              <a:rPr lang="tr-T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Model Evaluation</a:t>
            </a:r>
          </a:p>
          <a:p>
            <a:pPr algn="just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42894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1F59A43-3990-9218-70C3-D7EEDD97E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31900"/>
            <a:ext cx="12192000" cy="698500"/>
          </a:xfrm>
        </p:spPr>
        <p:txBody>
          <a:bodyPr>
            <a:normAutofit fontScale="90000"/>
          </a:bodyPr>
          <a:lstStyle/>
          <a:p>
            <a:pPr algn="ctr"/>
            <a:r>
              <a:rPr lang="tr-TR" b="1" dirty="0"/>
              <a:t> </a:t>
            </a:r>
            <a:r>
              <a:rPr lang="tr-TR" b="1" dirty="0" err="1"/>
              <a:t>Decision</a:t>
            </a:r>
            <a:r>
              <a:rPr lang="tr-TR" b="1" dirty="0"/>
              <a:t> </a:t>
            </a:r>
            <a:r>
              <a:rPr lang="tr-TR" b="1" dirty="0" err="1"/>
              <a:t>Tree</a:t>
            </a:r>
            <a:r>
              <a:rPr lang="tr-TR" b="1" dirty="0"/>
              <a:t> </a:t>
            </a:r>
            <a:r>
              <a:rPr lang="tr-TR" b="1" dirty="0" err="1"/>
              <a:t>Classifier</a:t>
            </a:r>
            <a:br>
              <a:rPr lang="tr-TR" b="1" dirty="0"/>
            </a:br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D74A498-2B5B-5689-4995-796A64AD8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243" y="-100925"/>
            <a:ext cx="1461808" cy="1461808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048B1BBE-2786-4B67-D40F-955C0810C73F}"/>
              </a:ext>
            </a:extLst>
          </p:cNvPr>
          <p:cNvSpPr txBox="1"/>
          <p:nvPr/>
        </p:nvSpPr>
        <p:spPr>
          <a:xfrm>
            <a:off x="2357733" y="1720246"/>
            <a:ext cx="603228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                         </a:t>
            </a:r>
            <a:r>
              <a:rPr lang="en-US" dirty="0"/>
              <a:t>1%	</a:t>
            </a:r>
            <a:r>
              <a:rPr lang="tr-TR" dirty="0"/>
              <a:t>          </a:t>
            </a:r>
            <a:r>
              <a:rPr lang="en-US" dirty="0"/>
              <a:t>10%</a:t>
            </a:r>
            <a:r>
              <a:rPr lang="tr-TR" dirty="0"/>
              <a:t>            </a:t>
            </a:r>
            <a:r>
              <a:rPr lang="en-US" dirty="0"/>
              <a:t>100%</a:t>
            </a:r>
          </a:p>
          <a:p>
            <a:r>
              <a:rPr lang="en-US" dirty="0" err="1"/>
              <a:t>train_time</a:t>
            </a:r>
            <a:r>
              <a:rPr lang="en-US" dirty="0"/>
              <a:t>	0.003999	0.019969	0.243001</a:t>
            </a:r>
          </a:p>
          <a:p>
            <a:r>
              <a:rPr lang="en-US" dirty="0" err="1"/>
              <a:t>pred_time</a:t>
            </a:r>
            <a:r>
              <a:rPr lang="en-US" dirty="0"/>
              <a:t>	0.005970	0.007004	0.006970</a:t>
            </a:r>
          </a:p>
          <a:p>
            <a:r>
              <a:rPr lang="en-US" dirty="0" err="1"/>
              <a:t>acc_train</a:t>
            </a:r>
            <a:r>
              <a:rPr lang="en-US" dirty="0"/>
              <a:t>	1.000000	0.996667	0.970000</a:t>
            </a:r>
          </a:p>
          <a:p>
            <a:r>
              <a:rPr lang="en-US" dirty="0" err="1"/>
              <a:t>acc_test</a:t>
            </a:r>
            <a:r>
              <a:rPr lang="en-US" dirty="0"/>
              <a:t>	</a:t>
            </a:r>
            <a:r>
              <a:rPr lang="tr-TR" dirty="0"/>
              <a:t>       </a:t>
            </a:r>
            <a:r>
              <a:rPr lang="en-US" dirty="0"/>
              <a:t>0.753344	0.804975	0.817247</a:t>
            </a:r>
          </a:p>
          <a:p>
            <a:r>
              <a:rPr lang="en-US" dirty="0" err="1"/>
              <a:t>f_train</a:t>
            </a:r>
            <a:r>
              <a:rPr lang="en-US" dirty="0"/>
              <a:t>	</a:t>
            </a:r>
            <a:r>
              <a:rPr lang="tr-TR" dirty="0"/>
              <a:t>       </a:t>
            </a:r>
            <a:r>
              <a:rPr lang="en-US" dirty="0"/>
              <a:t>1.000000	0.997191	0.963855</a:t>
            </a:r>
          </a:p>
          <a:p>
            <a:r>
              <a:rPr lang="en-US" dirty="0" err="1"/>
              <a:t>f_test</a:t>
            </a:r>
            <a:r>
              <a:rPr lang="en-US" dirty="0"/>
              <a:t>	</a:t>
            </a:r>
            <a:r>
              <a:rPr lang="tr-TR" dirty="0"/>
              <a:t>       </a:t>
            </a:r>
            <a:r>
              <a:rPr lang="en-US" dirty="0"/>
              <a:t>0.503658	0.600287	0.625174</a:t>
            </a:r>
            <a:endParaRPr lang="tr-TR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A1C9592E-5493-D4E2-599F-68036BF80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178" y="1856743"/>
            <a:ext cx="4024178" cy="3144514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294AEEF5-598F-1AD7-C483-B527AB973E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190" y="3653191"/>
            <a:ext cx="4490956" cy="2157059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0E980896-E8D8-D704-33B9-FA6C9D9A93CC}"/>
              </a:ext>
            </a:extLst>
          </p:cNvPr>
          <p:cNvSpPr txBox="1"/>
          <p:nvPr/>
        </p:nvSpPr>
        <p:spPr>
          <a:xfrm>
            <a:off x="1943100" y="5810250"/>
            <a:ext cx="5114925" cy="9233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tr-TR" dirty="0" err="1">
                <a:solidFill>
                  <a:srgbClr val="FFC000"/>
                </a:solidFill>
              </a:rPr>
              <a:t>Why</a:t>
            </a:r>
            <a:r>
              <a:rPr lang="tr-TR" dirty="0">
                <a:solidFill>
                  <a:srgbClr val="FFC000"/>
                </a:solidFill>
              </a:rPr>
              <a:t> </a:t>
            </a:r>
            <a:r>
              <a:rPr lang="tr-TR" dirty="0" err="1">
                <a:solidFill>
                  <a:srgbClr val="FFC000"/>
                </a:solidFill>
              </a:rPr>
              <a:t>decision</a:t>
            </a:r>
            <a:r>
              <a:rPr lang="tr-TR" dirty="0">
                <a:solidFill>
                  <a:srgbClr val="FFC000"/>
                </a:solidFill>
              </a:rPr>
              <a:t> </a:t>
            </a:r>
            <a:r>
              <a:rPr lang="tr-TR" dirty="0" err="1">
                <a:solidFill>
                  <a:srgbClr val="FFC000"/>
                </a:solidFill>
              </a:rPr>
              <a:t>trees</a:t>
            </a:r>
            <a:r>
              <a:rPr lang="tr-TR" dirty="0">
                <a:solidFill>
                  <a:srgbClr val="FFC000"/>
                </a:solidFill>
              </a:rPr>
              <a:t>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tr-TR" dirty="0" err="1"/>
              <a:t>Mimics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human</a:t>
            </a:r>
            <a:r>
              <a:rPr lang="tr-TR" dirty="0"/>
              <a:t> </a:t>
            </a:r>
            <a:r>
              <a:rPr lang="tr-TR" dirty="0" err="1"/>
              <a:t>level</a:t>
            </a:r>
            <a:r>
              <a:rPr lang="tr-TR" dirty="0"/>
              <a:t> </a:t>
            </a:r>
            <a:r>
              <a:rPr lang="tr-TR" dirty="0" err="1"/>
              <a:t>thinking</a:t>
            </a:r>
            <a:endParaRPr lang="tr-T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tr-TR" dirty="0"/>
              <a:t>Data </a:t>
            </a:r>
            <a:r>
              <a:rPr lang="tr-TR" dirty="0" err="1"/>
              <a:t>interpretation</a:t>
            </a:r>
            <a:r>
              <a:rPr lang="tr-TR" dirty="0"/>
              <a:t> </a:t>
            </a:r>
            <a:r>
              <a:rPr lang="tr-TR" dirty="0" err="1"/>
              <a:t>via</a:t>
            </a:r>
            <a:r>
              <a:rPr lang="tr-TR" dirty="0"/>
              <a:t> </a:t>
            </a:r>
            <a:r>
              <a:rPr lang="tr-TR" dirty="0" err="1"/>
              <a:t>its</a:t>
            </a:r>
            <a:r>
              <a:rPr lang="tr-TR" dirty="0"/>
              <a:t> </a:t>
            </a:r>
            <a:r>
              <a:rPr lang="tr-TR" dirty="0" err="1"/>
              <a:t>available</a:t>
            </a:r>
            <a:r>
              <a:rPr lang="tr-TR" dirty="0"/>
              <a:t> </a:t>
            </a:r>
            <a:r>
              <a:rPr lang="tr-TR" dirty="0" err="1"/>
              <a:t>logic</a:t>
            </a:r>
            <a:endParaRPr lang="tr-TR" dirty="0"/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A435B5E2-EF95-FD4A-42A2-B56ED3E859AD}"/>
              </a:ext>
            </a:extLst>
          </p:cNvPr>
          <p:cNvSpPr txBox="1"/>
          <p:nvPr/>
        </p:nvSpPr>
        <p:spPr>
          <a:xfrm>
            <a:off x="7398503" y="5810250"/>
            <a:ext cx="3898014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tr-TR" dirty="0" err="1"/>
              <a:t>Each</a:t>
            </a:r>
            <a:r>
              <a:rPr lang="tr-TR" dirty="0"/>
              <a:t> </a:t>
            </a:r>
            <a:r>
              <a:rPr lang="tr-TR" dirty="0" err="1"/>
              <a:t>node</a:t>
            </a:r>
            <a:r>
              <a:rPr lang="tr-TR" dirty="0"/>
              <a:t> -&gt; A </a:t>
            </a:r>
            <a:r>
              <a:rPr lang="tr-TR" dirty="0" err="1"/>
              <a:t>feature</a:t>
            </a:r>
            <a:endParaRPr lang="tr-TR" dirty="0"/>
          </a:p>
          <a:p>
            <a:pPr algn="l"/>
            <a:r>
              <a:rPr lang="tr-TR" dirty="0" err="1"/>
              <a:t>Each</a:t>
            </a:r>
            <a:r>
              <a:rPr lang="tr-TR" dirty="0"/>
              <a:t> </a:t>
            </a:r>
            <a:r>
              <a:rPr lang="tr-TR" dirty="0" err="1"/>
              <a:t>branch</a:t>
            </a:r>
            <a:r>
              <a:rPr lang="tr-TR" dirty="0"/>
              <a:t> (link) -&gt; </a:t>
            </a:r>
            <a:r>
              <a:rPr lang="tr-TR" dirty="0" err="1"/>
              <a:t>decision</a:t>
            </a:r>
            <a:r>
              <a:rPr lang="tr-TR" dirty="0"/>
              <a:t> (</a:t>
            </a:r>
            <a:r>
              <a:rPr lang="tr-TR" dirty="0" err="1"/>
              <a:t>rule</a:t>
            </a:r>
            <a:r>
              <a:rPr lang="tr-TR" dirty="0"/>
              <a:t>)</a:t>
            </a:r>
          </a:p>
          <a:p>
            <a:pPr algn="l"/>
            <a:r>
              <a:rPr lang="tr-TR" dirty="0" err="1"/>
              <a:t>Each</a:t>
            </a:r>
            <a:r>
              <a:rPr lang="tr-TR" dirty="0"/>
              <a:t> </a:t>
            </a:r>
            <a:r>
              <a:rPr lang="tr-TR" dirty="0" err="1"/>
              <a:t>leaf</a:t>
            </a:r>
            <a:r>
              <a:rPr lang="tr-TR" dirty="0"/>
              <a:t> -&gt; An </a:t>
            </a:r>
            <a:r>
              <a:rPr lang="tr-TR" dirty="0" err="1"/>
              <a:t>outcome</a:t>
            </a:r>
            <a:endParaRPr lang="tr-TR" dirty="0"/>
          </a:p>
        </p:txBody>
      </p:sp>
      <p:pic>
        <p:nvPicPr>
          <p:cNvPr id="11" name="Resim 10" descr="metin içeren bir resim&#10;&#10;Açıklama otomatik olarak oluşturuldu">
            <a:extLst>
              <a:ext uri="{FF2B5EF4-FFF2-40B4-BE49-F238E27FC236}">
                <a16:creationId xmlns:a16="http://schemas.microsoft.com/office/drawing/2014/main" id="{BB73D2C6-674F-9EDB-7263-21B6F2B9F5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0" y="47550"/>
            <a:ext cx="2841935" cy="7493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3768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87A9D475-64A9-4E1D-9808-58053C1D53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7863" y="609600"/>
            <a:ext cx="8596312" cy="132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 err="1"/>
              <a:t>Support</a:t>
            </a:r>
            <a:r>
              <a:rPr lang="tr-TR" b="1" dirty="0"/>
              <a:t> </a:t>
            </a:r>
            <a:r>
              <a:rPr lang="tr-TR" b="1" dirty="0" err="1"/>
              <a:t>Vector</a:t>
            </a:r>
            <a:r>
              <a:rPr lang="tr-TR" b="1" dirty="0"/>
              <a:t> </a:t>
            </a:r>
            <a:r>
              <a:rPr lang="tr-TR" b="1" dirty="0" err="1"/>
              <a:t>Machines</a:t>
            </a:r>
            <a:r>
              <a:rPr lang="tr-TR" b="1" dirty="0"/>
              <a:t> (SVM)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F8632520-462E-0F8B-4741-FE50413A9939}"/>
              </a:ext>
            </a:extLst>
          </p:cNvPr>
          <p:cNvSpPr txBox="1"/>
          <p:nvPr/>
        </p:nvSpPr>
        <p:spPr>
          <a:xfrm>
            <a:off x="842963" y="1276546"/>
            <a:ext cx="610552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	</a:t>
            </a:r>
            <a:r>
              <a:rPr lang="tr-TR" dirty="0"/>
              <a:t>                       </a:t>
            </a:r>
            <a:r>
              <a:rPr lang="en-US" dirty="0"/>
              <a:t>1%	</a:t>
            </a:r>
            <a:r>
              <a:rPr lang="tr-TR" dirty="0"/>
              <a:t>                </a:t>
            </a:r>
            <a:r>
              <a:rPr lang="en-US" dirty="0"/>
              <a:t>10%	</a:t>
            </a:r>
            <a:r>
              <a:rPr lang="tr-TR" dirty="0"/>
              <a:t>         </a:t>
            </a:r>
            <a:r>
              <a:rPr lang="en-US" dirty="0"/>
              <a:t>100%</a:t>
            </a:r>
          </a:p>
          <a:p>
            <a:r>
              <a:rPr lang="en-US" dirty="0" err="1"/>
              <a:t>train_time</a:t>
            </a:r>
            <a:r>
              <a:rPr lang="en-US" dirty="0"/>
              <a:t>	0.005030	0.336958	55.709996</a:t>
            </a:r>
          </a:p>
          <a:p>
            <a:r>
              <a:rPr lang="en-US" dirty="0" err="1"/>
              <a:t>pred_time</a:t>
            </a:r>
            <a:r>
              <a:rPr lang="en-US" dirty="0"/>
              <a:t>	0.200998	1.626036	16.180968</a:t>
            </a:r>
          </a:p>
          <a:p>
            <a:r>
              <a:rPr lang="en-US" dirty="0" err="1"/>
              <a:t>acc_train</a:t>
            </a:r>
            <a:r>
              <a:rPr lang="en-US" dirty="0"/>
              <a:t>	0.843333	0.846667	0.840000</a:t>
            </a:r>
          </a:p>
          <a:p>
            <a:r>
              <a:rPr lang="en-US" dirty="0" err="1"/>
              <a:t>acc_test</a:t>
            </a:r>
            <a:r>
              <a:rPr lang="en-US" dirty="0"/>
              <a:t>	</a:t>
            </a:r>
            <a:r>
              <a:rPr lang="tr-TR" dirty="0"/>
              <a:t>       </a:t>
            </a:r>
            <a:r>
              <a:rPr lang="en-US" dirty="0"/>
              <a:t>0.812493	0.826645	0.836153</a:t>
            </a:r>
          </a:p>
          <a:p>
            <a:r>
              <a:rPr lang="en-US" dirty="0" err="1"/>
              <a:t>f_train</a:t>
            </a:r>
            <a:r>
              <a:rPr lang="en-US" dirty="0"/>
              <a:t>	</a:t>
            </a:r>
            <a:r>
              <a:rPr lang="tr-TR" dirty="0"/>
              <a:t>       </a:t>
            </a:r>
            <a:r>
              <a:rPr lang="en-US" dirty="0"/>
              <a:t>0.701754	0.703125	0.680147</a:t>
            </a:r>
          </a:p>
          <a:p>
            <a:r>
              <a:rPr lang="en-US" dirty="0" err="1"/>
              <a:t>f_test</a:t>
            </a:r>
            <a:r>
              <a:rPr lang="en-US" dirty="0"/>
              <a:t>	</a:t>
            </a:r>
            <a:r>
              <a:rPr lang="tr-TR" dirty="0"/>
              <a:t>       </a:t>
            </a:r>
            <a:r>
              <a:rPr lang="en-US" dirty="0"/>
              <a:t>0.609524	0.650397	0.672075</a:t>
            </a:r>
            <a:endParaRPr 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7A37E59E-3C2C-BCF9-B779-9AE29EB07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41" y="3907100"/>
            <a:ext cx="3404003" cy="227205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2B2660E4-1FD0-206A-A695-72E0B48DC675}"/>
              </a:ext>
            </a:extLst>
          </p:cNvPr>
          <p:cNvSpPr txBox="1"/>
          <p:nvPr/>
        </p:nvSpPr>
        <p:spPr>
          <a:xfrm>
            <a:off x="375041" y="6417875"/>
            <a:ext cx="4549384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tr-TR" sz="1200" dirty="0" err="1"/>
              <a:t>Figure</a:t>
            </a:r>
            <a:r>
              <a:rPr lang="tr-TR" sz="1200" dirty="0"/>
              <a:t>: </a:t>
            </a:r>
            <a:r>
              <a:rPr lang="tr-TR" sz="1200" dirty="0" err="1"/>
              <a:t>Classification</a:t>
            </a:r>
            <a:r>
              <a:rPr lang="tr-TR" sz="1200" dirty="0"/>
              <a:t> of data </a:t>
            </a:r>
            <a:r>
              <a:rPr lang="tr-TR" sz="1200" dirty="0" err="1"/>
              <a:t>by</a:t>
            </a:r>
            <a:r>
              <a:rPr lang="tr-TR" sz="1200" dirty="0"/>
              <a:t> </a:t>
            </a:r>
            <a:r>
              <a:rPr lang="tr-TR" sz="1200" dirty="0" err="1"/>
              <a:t>support</a:t>
            </a:r>
            <a:r>
              <a:rPr lang="tr-TR" sz="1200" dirty="0"/>
              <a:t> </a:t>
            </a:r>
            <a:r>
              <a:rPr lang="tr-TR" sz="1200" dirty="0" err="1"/>
              <a:t>vector</a:t>
            </a:r>
            <a:r>
              <a:rPr lang="tr-TR" sz="1200" dirty="0"/>
              <a:t> </a:t>
            </a:r>
            <a:r>
              <a:rPr lang="tr-TR" sz="1200" dirty="0" err="1"/>
              <a:t>machine</a:t>
            </a:r>
            <a:r>
              <a:rPr lang="tr-TR" sz="1200" dirty="0"/>
              <a:t> (SVM).</a:t>
            </a:r>
            <a:r>
              <a:rPr lang="tr-TR" sz="1200" baseline="30000" dirty="0"/>
              <a:t>4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35DE842A-C301-6277-13F4-3640597DC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523" y="4206419"/>
            <a:ext cx="4718700" cy="2118987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048D2CC5-D7D7-1383-D295-B44552772B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868" y="1362346"/>
            <a:ext cx="4547960" cy="2544754"/>
          </a:xfrm>
          <a:prstGeom prst="rect">
            <a:avLst/>
          </a:prstGeom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A44227B3-E13B-C72F-4CDC-EE503428A045}"/>
              </a:ext>
            </a:extLst>
          </p:cNvPr>
          <p:cNvSpPr txBox="1"/>
          <p:nvPr/>
        </p:nvSpPr>
        <p:spPr>
          <a:xfrm>
            <a:off x="7077868" y="3780652"/>
            <a:ext cx="461939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tr-TR" sz="1400" dirty="0"/>
              <a:t>Image </a:t>
            </a:r>
            <a:r>
              <a:rPr lang="tr-TR" sz="1400" dirty="0" err="1"/>
              <a:t>credit</a:t>
            </a:r>
            <a:r>
              <a:rPr lang="tr-TR" sz="1400" dirty="0"/>
              <a:t>: towardsdatascience.com</a:t>
            </a:r>
          </a:p>
        </p:txBody>
      </p:sp>
    </p:spTree>
    <p:extLst>
      <p:ext uri="{BB962C8B-B14F-4D97-AF65-F5344CB8AC3E}">
        <p14:creationId xmlns:p14="http://schemas.microsoft.com/office/powerpoint/2010/main" val="11630627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80C10F6D-15F5-6668-8E21-FE566A82DF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7863" y="609600"/>
            <a:ext cx="8596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 err="1"/>
              <a:t>AdaBoost</a:t>
            </a:r>
            <a:r>
              <a:rPr lang="tr-TR" b="1" dirty="0"/>
              <a:t> (</a:t>
            </a:r>
            <a:r>
              <a:rPr lang="tr-TR" b="1" dirty="0" err="1"/>
              <a:t>Ensemble</a:t>
            </a:r>
            <a:r>
              <a:rPr lang="tr-TR" b="1" dirty="0"/>
              <a:t> | </a:t>
            </a:r>
            <a:r>
              <a:rPr lang="tr-TR" b="1" dirty="0" err="1"/>
              <a:t>Boosting</a:t>
            </a:r>
            <a:r>
              <a:rPr lang="tr-TR" b="1" dirty="0"/>
              <a:t>)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36BC6C9F-BF12-1C95-8A0E-D6D5D9A33F4F}"/>
              </a:ext>
            </a:extLst>
          </p:cNvPr>
          <p:cNvSpPr txBox="1"/>
          <p:nvPr/>
        </p:nvSpPr>
        <p:spPr>
          <a:xfrm>
            <a:off x="2214563" y="1270000"/>
            <a:ext cx="610552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                               </a:t>
            </a:r>
            <a:r>
              <a:rPr lang="en-US" dirty="0"/>
              <a:t>1%	</a:t>
            </a:r>
            <a:r>
              <a:rPr lang="tr-TR" dirty="0"/>
              <a:t>        </a:t>
            </a:r>
            <a:r>
              <a:rPr lang="en-US" dirty="0"/>
              <a:t>10%	</a:t>
            </a:r>
            <a:r>
              <a:rPr lang="tr-TR" dirty="0"/>
              <a:t>       </a:t>
            </a:r>
            <a:r>
              <a:rPr lang="en-US" dirty="0"/>
              <a:t>100%</a:t>
            </a:r>
          </a:p>
          <a:p>
            <a:r>
              <a:rPr lang="en-US" dirty="0" err="1"/>
              <a:t>train_time</a:t>
            </a:r>
            <a:r>
              <a:rPr lang="en-US" dirty="0"/>
              <a:t>	0.061999	0.200999	1.709000</a:t>
            </a:r>
          </a:p>
          <a:p>
            <a:r>
              <a:rPr lang="en-US" dirty="0" err="1"/>
              <a:t>pred_time</a:t>
            </a:r>
            <a:r>
              <a:rPr lang="en-US" dirty="0"/>
              <a:t>	0.128032	0.122969	0.124967</a:t>
            </a:r>
          </a:p>
          <a:p>
            <a:r>
              <a:rPr lang="en-US" dirty="0" err="1"/>
              <a:t>acc_train</a:t>
            </a:r>
            <a:r>
              <a:rPr lang="en-US" dirty="0"/>
              <a:t>	0.893333	0.856667	0.850000</a:t>
            </a:r>
          </a:p>
          <a:p>
            <a:r>
              <a:rPr lang="en-US" dirty="0" err="1"/>
              <a:t>acc_test</a:t>
            </a:r>
            <a:r>
              <a:rPr lang="en-US" dirty="0"/>
              <a:t>	</a:t>
            </a:r>
            <a:r>
              <a:rPr lang="tr-TR" dirty="0"/>
              <a:t>       </a:t>
            </a:r>
            <a:r>
              <a:rPr lang="en-US" dirty="0"/>
              <a:t>0.809840	0.850083	0.857048</a:t>
            </a:r>
          </a:p>
          <a:p>
            <a:r>
              <a:rPr lang="en-US" dirty="0" err="1"/>
              <a:t>f_train</a:t>
            </a:r>
            <a:r>
              <a:rPr lang="en-US" dirty="0"/>
              <a:t>	</a:t>
            </a:r>
            <a:r>
              <a:rPr lang="tr-TR" dirty="0"/>
              <a:t>       </a:t>
            </a:r>
            <a:r>
              <a:rPr lang="en-US" dirty="0"/>
              <a:t>0.821429	0.737705	0.711538</a:t>
            </a:r>
          </a:p>
          <a:p>
            <a:r>
              <a:rPr lang="en-US" dirty="0" err="1"/>
              <a:t>f_test</a:t>
            </a:r>
            <a:r>
              <a:rPr lang="en-US" dirty="0"/>
              <a:t>	</a:t>
            </a:r>
            <a:r>
              <a:rPr lang="tr-TR" dirty="0"/>
              <a:t>       </a:t>
            </a:r>
            <a:r>
              <a:rPr lang="en-US" dirty="0"/>
              <a:t>0.609234	0.705343	0.723062</a:t>
            </a:r>
            <a:endParaRPr lang="tr-TR" dirty="0"/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C269823E-5D87-DBE3-C0E8-94119D4C9A42}"/>
              </a:ext>
            </a:extLst>
          </p:cNvPr>
          <p:cNvSpPr txBox="1"/>
          <p:nvPr/>
        </p:nvSpPr>
        <p:spPr>
          <a:xfrm>
            <a:off x="1085850" y="4770139"/>
            <a:ext cx="8596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b="1" dirty="0" err="1"/>
              <a:t>What</a:t>
            </a:r>
            <a:r>
              <a:rPr lang="tr-TR" b="1" dirty="0"/>
              <a:t> </a:t>
            </a:r>
            <a:r>
              <a:rPr lang="tr-TR" b="1" dirty="0" err="1"/>
              <a:t>does</a:t>
            </a:r>
            <a:r>
              <a:rPr lang="tr-TR" b="1" dirty="0"/>
              <a:t> </a:t>
            </a:r>
            <a:r>
              <a:rPr lang="tr-TR" b="1" dirty="0" err="1"/>
              <a:t>AdaBoost</a:t>
            </a:r>
            <a:r>
              <a:rPr lang="tr-TR" b="1" dirty="0"/>
              <a:t> do?</a:t>
            </a:r>
          </a:p>
          <a:p>
            <a:pPr algn="l"/>
            <a:r>
              <a:rPr lang="tr-TR" dirty="0" err="1"/>
              <a:t>AdaBoost</a:t>
            </a:r>
            <a:r>
              <a:rPr lang="tr-TR" dirty="0"/>
              <a:t> </a:t>
            </a:r>
            <a:r>
              <a:rPr lang="tr-TR" dirty="0" err="1"/>
              <a:t>combines</a:t>
            </a:r>
            <a:r>
              <a:rPr lang="tr-TR" dirty="0"/>
              <a:t> a lot of ‘</a:t>
            </a:r>
            <a:r>
              <a:rPr lang="tr-TR" dirty="0" err="1"/>
              <a:t>weak</a:t>
            </a:r>
            <a:r>
              <a:rPr lang="tr-TR" dirty="0"/>
              <a:t> </a:t>
            </a:r>
            <a:r>
              <a:rPr lang="tr-TR" dirty="0" err="1"/>
              <a:t>learners</a:t>
            </a:r>
            <a:r>
              <a:rPr lang="tr-TR" dirty="0"/>
              <a:t>’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make</a:t>
            </a:r>
            <a:r>
              <a:rPr lang="tr-TR" dirty="0"/>
              <a:t> </a:t>
            </a:r>
            <a:r>
              <a:rPr lang="tr-TR" dirty="0" err="1"/>
              <a:t>classifications</a:t>
            </a:r>
            <a:r>
              <a:rPr lang="tr-TR" dirty="0"/>
              <a:t>.</a:t>
            </a:r>
          </a:p>
        </p:txBody>
      </p:sp>
      <p:pic>
        <p:nvPicPr>
          <p:cNvPr id="7" name="Resim 6" descr="çiçek, bitki, iç mekan içeren bir resim&#10;&#10;Açıklama otomatik olarak oluşturuldu">
            <a:extLst>
              <a:ext uri="{FF2B5EF4-FFF2-40B4-BE49-F238E27FC236}">
                <a16:creationId xmlns:a16="http://schemas.microsoft.com/office/drawing/2014/main" id="{A7B38678-C91E-BAFD-5652-E54D143C9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451" y="3686175"/>
            <a:ext cx="4781550" cy="3171825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F12EA21F-059B-C6E1-BE0E-FB25F0710A9C}"/>
              </a:ext>
            </a:extLst>
          </p:cNvPr>
          <p:cNvSpPr txBox="1"/>
          <p:nvPr/>
        </p:nvSpPr>
        <p:spPr>
          <a:xfrm>
            <a:off x="1085850" y="3686175"/>
            <a:ext cx="8596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b="1" dirty="0" err="1"/>
              <a:t>What</a:t>
            </a:r>
            <a:r>
              <a:rPr lang="tr-TR" b="1" dirty="0"/>
              <a:t> is </a:t>
            </a:r>
            <a:r>
              <a:rPr lang="tr-TR" b="1" dirty="0" err="1"/>
              <a:t>boosting</a:t>
            </a:r>
            <a:r>
              <a:rPr lang="tr-TR" b="1" dirty="0"/>
              <a:t>?</a:t>
            </a:r>
          </a:p>
          <a:p>
            <a:pPr algn="l"/>
            <a:r>
              <a:rPr lang="en-US" dirty="0"/>
              <a:t>Training individual models in a sequential way. Each individual model learns from mistakes made by the previous model.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74593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 descr="metin, yazı gereçleri, sabit içeren bir resim&#10;&#10;Açıklama otomatik olarak oluşturuldu">
            <a:extLst>
              <a:ext uri="{FF2B5EF4-FFF2-40B4-BE49-F238E27FC236}">
                <a16:creationId xmlns:a16="http://schemas.microsoft.com/office/drawing/2014/main" id="{B91C0967-29E9-7725-9C1E-7A16106AD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758" y="644627"/>
            <a:ext cx="6157975" cy="556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80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C96C8BAF-68F3-4B78-B238-35DF5D865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F4CD6D0-5A87-4BA2-A13A-0E40511C3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699565"/>
            <a:ext cx="3553132" cy="5156200"/>
            <a:chOff x="7807230" y="2012810"/>
            <a:chExt cx="3251252" cy="3459865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877EAC0-2063-444D-8EE9-72FED2E03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C155BF8-661A-4F4A-B4EC-923105C69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Resim 6">
            <a:extLst>
              <a:ext uri="{FF2B5EF4-FFF2-40B4-BE49-F238E27FC236}">
                <a16:creationId xmlns:a16="http://schemas.microsoft.com/office/drawing/2014/main" id="{2DE6B299-995A-E37F-CF23-6BFAECDEC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68" y="2074086"/>
            <a:ext cx="3209544" cy="2407157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E9537076-EF48-4F72-9164-FD8260D55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19434" y="699565"/>
            <a:ext cx="3553132" cy="5156200"/>
            <a:chOff x="7807230" y="2012810"/>
            <a:chExt cx="3251252" cy="3459865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89673CB-C48B-4D05-B6E4-B88CD5BAA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6C31A20-B341-476E-8C04-A26C87E1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Resim 8">
            <a:extLst>
              <a:ext uri="{FF2B5EF4-FFF2-40B4-BE49-F238E27FC236}">
                <a16:creationId xmlns:a16="http://schemas.microsoft.com/office/drawing/2014/main" id="{6576E948-0533-7D4F-7C59-040A88BBC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33" y="2074086"/>
            <a:ext cx="3209544" cy="2407157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6EFC3492-86BD-4D75-B5B4-C2DBFE0B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04093" y="699565"/>
            <a:ext cx="3553132" cy="5156200"/>
            <a:chOff x="7807230" y="2012810"/>
            <a:chExt cx="3251252" cy="3459865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72E5074-2516-4705-BFF1-F508394A0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2259E4C-F24C-4180-AEC3-76255D535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E36CC1E5-2D09-6581-BC94-465E792BB1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87" y="2074086"/>
            <a:ext cx="3209544" cy="240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1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D800A63-C239-806D-8876-E18E678EA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684" y="379380"/>
            <a:ext cx="8048317" cy="437258"/>
          </a:xfrm>
        </p:spPr>
        <p:txBody>
          <a:bodyPr>
            <a:normAutofit fontScale="90000"/>
          </a:bodyPr>
          <a:lstStyle/>
          <a:p>
            <a:r>
              <a:rPr lang="tr-TR" dirty="0" err="1"/>
              <a:t>Contents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F57E30E-0B58-EF9D-D7FB-004155951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688" y="1051561"/>
            <a:ext cx="8341314" cy="4989802"/>
          </a:xfrm>
        </p:spPr>
        <p:txBody>
          <a:bodyPr>
            <a:normAutofit/>
          </a:bodyPr>
          <a:lstStyle/>
          <a:p>
            <a:r>
              <a:rPr lang="tr-T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1-) </a:t>
            </a:r>
            <a:r>
              <a:rPr lang="tr-T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Loading</a:t>
            </a:r>
            <a:r>
              <a:rPr lang="tr-T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lang="tr-T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necessary</a:t>
            </a:r>
            <a:r>
              <a:rPr lang="tr-T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libraries</a:t>
            </a:r>
            <a:endParaRPr lang="tr-TR" b="0" dirty="0">
              <a:solidFill>
                <a:srgbClr val="383A42"/>
              </a:solidFill>
              <a:effectLst/>
              <a:latin typeface="Consolas" panose="020B0609020204030204" pitchFamily="49" charset="0"/>
            </a:endParaRPr>
          </a:p>
          <a:p>
            <a:r>
              <a:rPr lang="tr-T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2-) Project &amp; Data Exploration</a:t>
            </a:r>
          </a:p>
          <a:p>
            <a:r>
              <a:rPr lang="tr-T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3-) Data </a:t>
            </a:r>
            <a:r>
              <a:rPr lang="tr-T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Preparation</a:t>
            </a:r>
            <a:endParaRPr lang="tr-TR" b="0" dirty="0">
              <a:solidFill>
                <a:srgbClr val="383A42"/>
              </a:solidFill>
              <a:effectLst/>
              <a:latin typeface="Consolas" panose="020B0609020204030204" pitchFamily="49" charset="0"/>
            </a:endParaRPr>
          </a:p>
          <a:p>
            <a:r>
              <a:rPr lang="tr-T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4-) Data </a:t>
            </a:r>
            <a:r>
              <a:rPr lang="tr-T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Preprocessing</a:t>
            </a:r>
            <a:endParaRPr lang="tr-TR" b="0" dirty="0">
              <a:solidFill>
                <a:srgbClr val="383A42"/>
              </a:solidFill>
              <a:effectLst/>
              <a:latin typeface="Consolas" panose="020B0609020204030204" pitchFamily="49" charset="0"/>
            </a:endParaRPr>
          </a:p>
          <a:p>
            <a:r>
              <a:rPr lang="tr-T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5-) </a:t>
            </a:r>
            <a:r>
              <a:rPr lang="tr-T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Shuffle</a:t>
            </a:r>
            <a:r>
              <a:rPr lang="tr-T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tr-T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tr-T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Data</a:t>
            </a:r>
          </a:p>
          <a:p>
            <a:r>
              <a:rPr lang="tr-T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6-) </a:t>
            </a:r>
            <a:r>
              <a:rPr lang="tr-T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Evaluating</a:t>
            </a:r>
            <a:r>
              <a:rPr lang="tr-T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Model </a:t>
            </a:r>
            <a:r>
              <a:rPr lang="tr-T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Performance</a:t>
            </a:r>
            <a:endParaRPr lang="tr-TR" b="0" dirty="0">
              <a:solidFill>
                <a:srgbClr val="383A42"/>
              </a:solidFill>
              <a:effectLst/>
              <a:latin typeface="Consolas" panose="020B0609020204030204" pitchFamily="49" charset="0"/>
            </a:endParaRPr>
          </a:p>
          <a:p>
            <a:r>
              <a:rPr lang="tr-T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7-) Model </a:t>
            </a:r>
            <a:r>
              <a:rPr lang="tr-T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Tuning</a:t>
            </a:r>
            <a:endParaRPr lang="tr-TR" b="0" dirty="0">
              <a:solidFill>
                <a:srgbClr val="383A42"/>
              </a:solidFill>
              <a:effectLst/>
              <a:latin typeface="Consolas" panose="020B0609020204030204" pitchFamily="49" charset="0"/>
            </a:endParaRPr>
          </a:p>
          <a:p>
            <a:r>
              <a:rPr lang="tr-T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8-) </a:t>
            </a:r>
            <a:r>
              <a:rPr lang="tr-T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Feature</a:t>
            </a:r>
            <a:r>
              <a:rPr lang="tr-T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Importance</a:t>
            </a:r>
            <a:endParaRPr lang="tr-TR" b="0" dirty="0">
              <a:solidFill>
                <a:srgbClr val="383A42"/>
              </a:solidFill>
              <a:effectLst/>
              <a:latin typeface="Consolas" panose="020B0609020204030204" pitchFamily="49" charset="0"/>
            </a:endParaRPr>
          </a:p>
          <a:p>
            <a:r>
              <a:rPr lang="tr-T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9-) </a:t>
            </a:r>
            <a:r>
              <a:rPr lang="tr-T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Feature</a:t>
            </a:r>
            <a:r>
              <a:rPr lang="tr-T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Selection</a:t>
            </a:r>
            <a:endParaRPr lang="tr-TR" b="0" dirty="0">
              <a:solidFill>
                <a:srgbClr val="383A42"/>
              </a:solidFill>
              <a:effectLst/>
              <a:latin typeface="Consolas" panose="020B0609020204030204" pitchFamily="49" charset="0"/>
            </a:endParaRPr>
          </a:p>
          <a:p>
            <a:r>
              <a:rPr lang="tr-TR" b="0" dirty="0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10-) </a:t>
            </a:r>
            <a:r>
              <a:rPr lang="tr-TR" b="0" dirty="0" err="1">
                <a:solidFill>
                  <a:srgbClr val="383A42"/>
                </a:solidFill>
                <a:effectLst/>
                <a:latin typeface="Consolas" panose="020B0609020204030204" pitchFamily="49" charset="0"/>
              </a:rPr>
              <a:t>References</a:t>
            </a:r>
            <a:endParaRPr lang="tr-TR" b="0" dirty="0">
              <a:solidFill>
                <a:srgbClr val="383A42"/>
              </a:solidFill>
              <a:effectLst/>
              <a:latin typeface="Consolas" panose="020B0609020204030204" pitchFamily="49" charset="0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47031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B77D0EE-E1F8-57F6-3B87-F3128E114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473" y="184178"/>
            <a:ext cx="8289454" cy="952500"/>
          </a:xfrm>
        </p:spPr>
        <p:txBody>
          <a:bodyPr anchor="ctr">
            <a:normAutofit/>
          </a:bodyPr>
          <a:lstStyle/>
          <a:p>
            <a:pPr algn="ctr"/>
            <a:r>
              <a:rPr lang="tr-TR" b="1" dirty="0"/>
              <a:t>7-) Model </a:t>
            </a:r>
            <a:r>
              <a:rPr lang="tr-TR" b="1" dirty="0" err="1"/>
              <a:t>Tuning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1DC8F23-E908-AE8D-6828-4EA2DA45E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467" y="1018757"/>
            <a:ext cx="3720916" cy="3560733"/>
          </a:xfrm>
        </p:spPr>
        <p:txBody>
          <a:bodyPr>
            <a:normAutofit/>
          </a:bodyPr>
          <a:lstStyle/>
          <a:p>
            <a:r>
              <a:rPr lang="tr-TR" b="1" i="0" dirty="0">
                <a:effectLst/>
                <a:latin typeface="-apple-system"/>
              </a:rPr>
              <a:t>Final Model Evaluation</a:t>
            </a:r>
          </a:p>
          <a:p>
            <a:endParaRPr lang="tr-TR" dirty="0"/>
          </a:p>
        </p:txBody>
      </p:sp>
      <p:graphicFrame>
        <p:nvGraphicFramePr>
          <p:cNvPr id="4" name="Tablo 3">
            <a:extLst>
              <a:ext uri="{FF2B5EF4-FFF2-40B4-BE49-F238E27FC236}">
                <a16:creationId xmlns:a16="http://schemas.microsoft.com/office/drawing/2014/main" id="{8C12522C-38F4-1B71-7110-8E1456BD3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753828"/>
              </p:ext>
            </p:extLst>
          </p:nvPr>
        </p:nvGraphicFramePr>
        <p:xfrm>
          <a:off x="355622" y="2327438"/>
          <a:ext cx="5711355" cy="262614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0385">
                  <a:extLst>
                    <a:ext uri="{9D8B030D-6E8A-4147-A177-3AD203B41FA5}">
                      <a16:colId xmlns:a16="http://schemas.microsoft.com/office/drawing/2014/main" val="857102253"/>
                    </a:ext>
                  </a:extLst>
                </a:gridCol>
                <a:gridCol w="1504407">
                  <a:extLst>
                    <a:ext uri="{9D8B030D-6E8A-4147-A177-3AD203B41FA5}">
                      <a16:colId xmlns:a16="http://schemas.microsoft.com/office/drawing/2014/main" val="150450613"/>
                    </a:ext>
                  </a:extLst>
                </a:gridCol>
                <a:gridCol w="1626915">
                  <a:extLst>
                    <a:ext uri="{9D8B030D-6E8A-4147-A177-3AD203B41FA5}">
                      <a16:colId xmlns:a16="http://schemas.microsoft.com/office/drawing/2014/main" val="961157606"/>
                    </a:ext>
                  </a:extLst>
                </a:gridCol>
                <a:gridCol w="1369648">
                  <a:extLst>
                    <a:ext uri="{9D8B030D-6E8A-4147-A177-3AD203B41FA5}">
                      <a16:colId xmlns:a16="http://schemas.microsoft.com/office/drawing/2014/main" val="4197237390"/>
                    </a:ext>
                  </a:extLst>
                </a:gridCol>
              </a:tblGrid>
              <a:tr h="1012159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400" b="1">
                          <a:effectLst/>
                        </a:rPr>
                        <a:t>Metric</a:t>
                      </a:r>
                    </a:p>
                  </a:txBody>
                  <a:tcPr marL="71085" marR="71085" marT="35542" marB="3554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400" b="1">
                          <a:effectLst/>
                        </a:rPr>
                        <a:t>Benchmark Predictor</a:t>
                      </a:r>
                    </a:p>
                  </a:txBody>
                  <a:tcPr marL="71085" marR="71085" marT="35542" marB="3554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400" b="1" dirty="0" err="1">
                          <a:effectLst/>
                        </a:rPr>
                        <a:t>Unoptimized</a:t>
                      </a:r>
                      <a:r>
                        <a:rPr lang="tr-TR" sz="1400" b="1" dirty="0">
                          <a:effectLst/>
                        </a:rPr>
                        <a:t> Model</a:t>
                      </a:r>
                    </a:p>
                  </a:txBody>
                  <a:tcPr marL="71085" marR="71085" marT="35542" marB="3554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400" b="1" dirty="0" err="1">
                          <a:effectLst/>
                        </a:rPr>
                        <a:t>Optimized</a:t>
                      </a:r>
                      <a:r>
                        <a:rPr lang="tr-TR" sz="1400" b="1" dirty="0">
                          <a:effectLst/>
                        </a:rPr>
                        <a:t> Model</a:t>
                      </a:r>
                    </a:p>
                  </a:txBody>
                  <a:tcPr marL="71085" marR="71085" marT="35542" marB="35542" anchor="ctr"/>
                </a:tc>
                <a:extLst>
                  <a:ext uri="{0D108BD9-81ED-4DB2-BD59-A6C34878D82A}">
                    <a16:rowId xmlns:a16="http://schemas.microsoft.com/office/drawing/2014/main" val="3930609316"/>
                  </a:ext>
                </a:extLst>
              </a:tr>
              <a:tr h="1012159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400">
                          <a:effectLst/>
                        </a:rPr>
                        <a:t>Accuracy Score</a:t>
                      </a:r>
                    </a:p>
                  </a:txBody>
                  <a:tcPr marL="71085" marR="71085" marT="35542" marB="3554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400">
                          <a:effectLst/>
                        </a:rPr>
                        <a:t>0.2478</a:t>
                      </a:r>
                    </a:p>
                  </a:txBody>
                  <a:tcPr marL="71085" marR="71085" marT="35542" marB="3554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400">
                          <a:effectLst/>
                        </a:rPr>
                        <a:t>0.8398</a:t>
                      </a:r>
                    </a:p>
                  </a:txBody>
                  <a:tcPr marL="71085" marR="71085" marT="35542" marB="3554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400" dirty="0">
                          <a:effectLst/>
                        </a:rPr>
                        <a:t>0.8680</a:t>
                      </a:r>
                    </a:p>
                  </a:txBody>
                  <a:tcPr marL="71085" marR="71085" marT="35542" marB="35542" anchor="ctr"/>
                </a:tc>
                <a:extLst>
                  <a:ext uri="{0D108BD9-81ED-4DB2-BD59-A6C34878D82A}">
                    <a16:rowId xmlns:a16="http://schemas.microsoft.com/office/drawing/2014/main" val="3728418761"/>
                  </a:ext>
                </a:extLst>
              </a:tr>
              <a:tr h="601824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400">
                          <a:effectLst/>
                        </a:rPr>
                        <a:t>F-score</a:t>
                      </a:r>
                    </a:p>
                  </a:txBody>
                  <a:tcPr marL="71085" marR="71085" marT="35542" marB="3554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400">
                          <a:effectLst/>
                        </a:rPr>
                        <a:t>0.2917</a:t>
                      </a:r>
                    </a:p>
                  </a:txBody>
                  <a:tcPr marL="71085" marR="71085" marT="35542" marB="3554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400">
                          <a:effectLst/>
                        </a:rPr>
                        <a:t>0.6745</a:t>
                      </a:r>
                    </a:p>
                  </a:txBody>
                  <a:tcPr marL="71085" marR="71085" marT="35542" marB="3554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400" dirty="0">
                          <a:effectLst/>
                        </a:rPr>
                        <a:t>0.7498</a:t>
                      </a:r>
                    </a:p>
                  </a:txBody>
                  <a:tcPr marL="71085" marR="71085" marT="35542" marB="35542" anchor="ctr"/>
                </a:tc>
                <a:extLst>
                  <a:ext uri="{0D108BD9-81ED-4DB2-BD59-A6C34878D82A}">
                    <a16:rowId xmlns:a16="http://schemas.microsoft.com/office/drawing/2014/main" val="2486765956"/>
                  </a:ext>
                </a:extLst>
              </a:tr>
            </a:tbl>
          </a:graphicData>
        </a:graphic>
      </p:graphicFrame>
      <p:sp>
        <p:nvSpPr>
          <p:cNvPr id="6" name="Metin kutusu 5">
            <a:extLst>
              <a:ext uri="{FF2B5EF4-FFF2-40B4-BE49-F238E27FC236}">
                <a16:creationId xmlns:a16="http://schemas.microsoft.com/office/drawing/2014/main" id="{F5A93B82-E626-F201-B535-3E555436A107}"/>
              </a:ext>
            </a:extLst>
          </p:cNvPr>
          <p:cNvSpPr txBox="1"/>
          <p:nvPr/>
        </p:nvSpPr>
        <p:spPr>
          <a:xfrm>
            <a:off x="2692400" y="5579208"/>
            <a:ext cx="7302500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i="0" dirty="0" err="1">
                <a:solidFill>
                  <a:schemeClr val="tx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AdaBoostClassifier</a:t>
            </a:r>
            <a:r>
              <a:rPr lang="en-US" b="1" i="0" dirty="0">
                <a:solidFill>
                  <a:schemeClr val="tx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i="0" dirty="0" err="1">
                <a:solidFill>
                  <a:schemeClr val="tx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base_estimator</a:t>
            </a:r>
            <a:r>
              <a:rPr lang="en-US" b="1" i="0" dirty="0">
                <a:solidFill>
                  <a:schemeClr val="tx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1" i="0" dirty="0" err="1">
                <a:solidFill>
                  <a:schemeClr val="tx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DecisionTreeClassifier</a:t>
            </a:r>
            <a:r>
              <a:rPr lang="en-US" b="1" i="0" dirty="0">
                <a:solidFill>
                  <a:schemeClr val="tx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i="0" dirty="0" err="1">
                <a:solidFill>
                  <a:schemeClr val="tx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max_depth</a:t>
            </a:r>
            <a:r>
              <a:rPr lang="en-US" b="1" i="0" dirty="0">
                <a:solidFill>
                  <a:schemeClr val="tx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=2), </a:t>
            </a:r>
            <a:r>
              <a:rPr lang="en-US" b="1" i="0" dirty="0" err="1">
                <a:solidFill>
                  <a:schemeClr val="tx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learning_rate</a:t>
            </a:r>
            <a:r>
              <a:rPr lang="en-US" b="1" i="0" dirty="0">
                <a:solidFill>
                  <a:schemeClr val="tx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=0.5, </a:t>
            </a:r>
            <a:r>
              <a:rPr lang="en-US" b="1" i="0" dirty="0" err="1">
                <a:solidFill>
                  <a:schemeClr val="tx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n_estimators</a:t>
            </a:r>
            <a:r>
              <a:rPr lang="en-US" b="1" i="0" dirty="0">
                <a:solidFill>
                  <a:schemeClr val="tx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=120)</a:t>
            </a:r>
            <a:endParaRPr lang="tr-TR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8" name="Resim 7" descr="metin içeren bir resim&#10;&#10;Açıklama otomatik olarak oluşturuldu">
            <a:extLst>
              <a:ext uri="{FF2B5EF4-FFF2-40B4-BE49-F238E27FC236}">
                <a16:creationId xmlns:a16="http://schemas.microsoft.com/office/drawing/2014/main" id="{2E4FC58E-C89F-9D63-67F5-B3C415DDA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394" y="1739900"/>
            <a:ext cx="7115706" cy="383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161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267EEE4-6354-4F1C-9484-951F0EB92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6" y="0"/>
            <a:ext cx="121856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0252279-15DD-0305-B828-8B5066BC8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768" y="609600"/>
            <a:ext cx="5498361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effectLst/>
              </a:rPr>
              <a:t>8-) Feature Importance</a:t>
            </a:r>
            <a:br>
              <a:rPr lang="en-US" b="0">
                <a:effectLst/>
              </a:rPr>
            </a:br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0E5A83F9-E6B8-40BD-9C0D-9A6F156507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0C458FCC-9880-1C4F-4C41-8E951EDC2FA0}"/>
              </a:ext>
            </a:extLst>
          </p:cNvPr>
          <p:cNvSpPr txBox="1"/>
          <p:nvPr/>
        </p:nvSpPr>
        <p:spPr>
          <a:xfrm>
            <a:off x="989770" y="2160589"/>
            <a:ext cx="5549732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AdaBoost is a supervised learning model that has ‘feature_importances_’.</a:t>
            </a:r>
          </a:p>
        </p:txBody>
      </p:sp>
      <p:pic>
        <p:nvPicPr>
          <p:cNvPr id="8" name="Resim 7" descr="metin içeren bir resim&#10;&#10;Açıklama otomatik olarak oluşturuldu">
            <a:extLst>
              <a:ext uri="{FF2B5EF4-FFF2-40B4-BE49-F238E27FC236}">
                <a16:creationId xmlns:a16="http://schemas.microsoft.com/office/drawing/2014/main" id="{D5D49ADE-9650-8A23-0626-B6AA0AC5BA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5" r="6005" b="3"/>
          <a:stretch/>
        </p:blipFill>
        <p:spPr>
          <a:xfrm>
            <a:off x="7159834" y="2018247"/>
            <a:ext cx="4657341" cy="3428996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E9F061E4-F75E-5D3B-6400-3349715A8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18" y="3076132"/>
            <a:ext cx="5849166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926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2F9B295-E536-C8D5-4A85-E5287E411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i="0" dirty="0">
                <a:effectLst/>
                <a:latin typeface="-apple-system"/>
              </a:rPr>
              <a:t>9-) </a:t>
            </a:r>
            <a:r>
              <a:rPr lang="tr-TR" b="1" i="0" dirty="0" err="1">
                <a:effectLst/>
                <a:latin typeface="-apple-system"/>
              </a:rPr>
              <a:t>Feature</a:t>
            </a:r>
            <a:r>
              <a:rPr lang="tr-TR" b="1" i="0" dirty="0">
                <a:effectLst/>
                <a:latin typeface="-apple-system"/>
              </a:rPr>
              <a:t> </a:t>
            </a:r>
            <a:r>
              <a:rPr lang="tr-TR" b="1" i="0" dirty="0" err="1">
                <a:effectLst/>
                <a:latin typeface="-apple-system"/>
              </a:rPr>
              <a:t>Selection</a:t>
            </a:r>
            <a:br>
              <a:rPr lang="tr-TR" b="1" i="0" dirty="0">
                <a:effectLst/>
                <a:latin typeface="-apple-system"/>
              </a:rPr>
            </a:b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B9CBD107-F23E-C4E3-6C75-D7435593E4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343" y="3765550"/>
            <a:ext cx="1120332" cy="1120332"/>
          </a:xfr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87157B10-B490-B9BC-614B-55E4BBACD988}"/>
              </a:ext>
            </a:extLst>
          </p:cNvPr>
          <p:cNvSpPr txBox="1"/>
          <p:nvPr/>
        </p:nvSpPr>
        <p:spPr>
          <a:xfrm>
            <a:off x="11096624" y="6627168"/>
            <a:ext cx="12287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900" b="0" i="0" dirty="0" err="1">
                <a:solidFill>
                  <a:srgbClr val="5F7D95"/>
                </a:solidFill>
                <a:effectLst/>
                <a:latin typeface="Proxima Nova"/>
              </a:rPr>
              <a:t>image:Flaticon.com</a:t>
            </a:r>
            <a:endParaRPr lang="tr-TR" sz="900" dirty="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38BAA41E-B3A7-8175-1732-4684C3017780}"/>
              </a:ext>
            </a:extLst>
          </p:cNvPr>
          <p:cNvSpPr txBox="1"/>
          <p:nvPr/>
        </p:nvSpPr>
        <p:spPr>
          <a:xfrm>
            <a:off x="876300" y="1438275"/>
            <a:ext cx="82772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dirty="0" err="1"/>
              <a:t>It</a:t>
            </a:r>
            <a:r>
              <a:rPr lang="tr-TR" dirty="0"/>
              <a:t> is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process</a:t>
            </a:r>
            <a:r>
              <a:rPr lang="tr-TR" dirty="0"/>
              <a:t> of </a:t>
            </a:r>
            <a:r>
              <a:rPr lang="tr-TR" dirty="0" err="1"/>
              <a:t>reducing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input</a:t>
            </a:r>
            <a:r>
              <a:rPr lang="tr-TR" dirty="0"/>
              <a:t> </a:t>
            </a:r>
            <a:r>
              <a:rPr lang="tr-TR" dirty="0" err="1"/>
              <a:t>variable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a model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using</a:t>
            </a:r>
            <a:r>
              <a:rPr lang="tr-TR" dirty="0"/>
              <a:t> </a:t>
            </a:r>
            <a:r>
              <a:rPr lang="tr-TR" dirty="0" err="1"/>
              <a:t>only</a:t>
            </a:r>
            <a:r>
              <a:rPr lang="tr-TR" dirty="0"/>
              <a:t> </a:t>
            </a:r>
            <a:r>
              <a:rPr lang="tr-TR" dirty="0" err="1"/>
              <a:t>relevant</a:t>
            </a:r>
            <a:r>
              <a:rPr lang="tr-TR" dirty="0"/>
              <a:t> data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getting</a:t>
            </a:r>
            <a:r>
              <a:rPr lang="tr-TR" dirty="0"/>
              <a:t> </a:t>
            </a:r>
            <a:r>
              <a:rPr lang="tr-TR" dirty="0" err="1"/>
              <a:t>rid</a:t>
            </a:r>
            <a:r>
              <a:rPr lang="tr-TR" dirty="0"/>
              <a:t> of </a:t>
            </a:r>
            <a:r>
              <a:rPr lang="tr-TR" dirty="0" err="1"/>
              <a:t>noise</a:t>
            </a:r>
            <a:r>
              <a:rPr lang="tr-TR" dirty="0"/>
              <a:t> in data.</a:t>
            </a:r>
          </a:p>
          <a:p>
            <a:pPr algn="l"/>
            <a:endParaRPr lang="tr-TR" dirty="0"/>
          </a:p>
          <a:p>
            <a:pPr algn="l"/>
            <a:r>
              <a:rPr lang="tr-TR" dirty="0"/>
              <a:t>1-) </a:t>
            </a:r>
            <a:r>
              <a:rPr lang="tr-TR" dirty="0" err="1"/>
              <a:t>Overfitting</a:t>
            </a:r>
            <a:endParaRPr lang="tr-TR" dirty="0"/>
          </a:p>
          <a:p>
            <a:pPr algn="l"/>
            <a:r>
              <a:rPr lang="tr-TR" dirty="0"/>
              <a:t>2-) </a:t>
            </a:r>
            <a:r>
              <a:rPr lang="tr-TR" dirty="0" err="1"/>
              <a:t>Improved</a:t>
            </a:r>
            <a:r>
              <a:rPr lang="tr-TR" dirty="0"/>
              <a:t> </a:t>
            </a:r>
            <a:r>
              <a:rPr lang="tr-TR" dirty="0" err="1"/>
              <a:t>Accuraccy</a:t>
            </a:r>
            <a:endParaRPr lang="tr-TR" dirty="0"/>
          </a:p>
          <a:p>
            <a:pPr algn="l"/>
            <a:r>
              <a:rPr lang="tr-TR" dirty="0"/>
              <a:t>3-) </a:t>
            </a:r>
            <a:r>
              <a:rPr lang="tr-TR" dirty="0" err="1"/>
              <a:t>Reduce</a:t>
            </a:r>
            <a:r>
              <a:rPr lang="tr-TR" dirty="0"/>
              <a:t> Training Time</a:t>
            </a:r>
          </a:p>
        </p:txBody>
      </p:sp>
      <p:pic>
        <p:nvPicPr>
          <p:cNvPr id="11" name="Resim 10" descr="metin içeren bir resim&#10;&#10;Açıklama otomatik olarak oluşturuldu">
            <a:extLst>
              <a:ext uri="{FF2B5EF4-FFF2-40B4-BE49-F238E27FC236}">
                <a16:creationId xmlns:a16="http://schemas.microsoft.com/office/drawing/2014/main" id="{FF60DF3A-2D9D-6072-80E6-8CE822441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281" y="1930400"/>
            <a:ext cx="5658210" cy="508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5167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0CFF59F-A3FC-E2F1-6CD6-B4463A64C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10-) </a:t>
            </a:r>
            <a:r>
              <a:rPr lang="tr-TR" b="1" dirty="0" err="1"/>
              <a:t>References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50BBCB2-51F0-0515-899D-E9B2E1233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tr-TR" i="1" dirty="0">
                <a:solidFill>
                  <a:schemeClr val="bg1">
                    <a:lumMod val="65000"/>
                  </a:schemeClr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https://cseweb.ucsd.edu/classes/sp15/cse190-c/reports/sp15/048.pdf</a:t>
            </a:r>
            <a:endParaRPr lang="tr-TR" i="1" dirty="0">
              <a:solidFill>
                <a:schemeClr val="bg1">
                  <a:lumMod val="65000"/>
                </a:schemeClr>
              </a:solidFill>
              <a:effectLst/>
            </a:endParaRPr>
          </a:p>
          <a:p>
            <a:pPr>
              <a:buFont typeface="+mj-lt"/>
              <a:buAutoNum type="arabicPeriod"/>
            </a:pPr>
            <a:r>
              <a:rPr lang="tr-TR" i="1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https://www.ncbi.nlm.nih.gov/pmc/articles/PMC4120293/#:~:text=The%20log%20transformation%20is%2C%20arguably,normal%20or%20near%20normal%20distribution</a:t>
            </a:r>
            <a:r>
              <a:rPr lang="tr-TR" i="1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tr-TR" i="1" dirty="0">
                <a:solidFill>
                  <a:schemeClr val="bg1">
                    <a:lumMod val="6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https://machinelearningmastery.com/how-to-develop-and-evaluate-naive-classifier-strategies-using-probability/#:~:text=A%20naive%20classifier%20model%20is,order%20to%20make%20a%20prediction</a:t>
            </a:r>
            <a:r>
              <a:rPr lang="tr-TR" i="1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Hard-Rock Stability Analysis for Span Design in Entry-Type Excavations with Learning Classifiers - Scientific Figure on ResearchGate. Available from: https://www.researchgate.net/figure/Classification-of-data-by-support-vector-machine-SVM_fig8_304611323 [accessed 1 Mar, 2023]</a:t>
            </a:r>
            <a:endParaRPr lang="tr-TR" i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buFont typeface="+mj-lt"/>
              <a:buAutoNum type="arabicPeriod"/>
            </a:pPr>
            <a:endParaRPr lang="tr-TR" dirty="0"/>
          </a:p>
          <a:p>
            <a:pPr>
              <a:buFont typeface="+mj-lt"/>
              <a:buAutoNum type="arabicPeriod"/>
            </a:pPr>
            <a:endParaRPr lang="tr-TR" b="0" dirty="0">
              <a:solidFill>
                <a:srgbClr val="383A42"/>
              </a:solidFill>
              <a:effectLst/>
            </a:endParaRPr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60067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9E313CB-8742-A5BB-59F8-72D054C08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11-) </a:t>
            </a:r>
            <a:r>
              <a:rPr lang="tr-TR" dirty="0" err="1"/>
              <a:t>Discussion</a:t>
            </a:r>
            <a:r>
              <a:rPr lang="tr-TR" dirty="0"/>
              <a:t> – </a:t>
            </a:r>
            <a:r>
              <a:rPr lang="tr-TR" dirty="0" err="1"/>
              <a:t>Key</a:t>
            </a:r>
            <a:r>
              <a:rPr lang="tr-TR" dirty="0"/>
              <a:t> </a:t>
            </a:r>
            <a:r>
              <a:rPr lang="tr-TR" dirty="0" err="1"/>
              <a:t>Points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193349F-EA1D-8F6E-98D2-242B4ECF2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2453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68C25DD-1DA2-0852-7062-1BB393DA9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1-) </a:t>
            </a:r>
            <a:r>
              <a:rPr lang="tr-TR" b="1" dirty="0" err="1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Loading</a:t>
            </a:r>
            <a:r>
              <a:rPr lang="tr-TR" b="1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1" dirty="0" err="1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lang="tr-TR" b="1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1" dirty="0" err="1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necessary</a:t>
            </a:r>
            <a:r>
              <a:rPr lang="tr-TR" b="1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1" dirty="0" err="1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libraries</a:t>
            </a:r>
            <a:endParaRPr lang="tr-TR" b="1" dirty="0">
              <a:solidFill>
                <a:srgbClr val="FFC000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E82F14F-3870-6ECC-D53D-6FA911764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numpy</a:t>
            </a:r>
            <a:endParaRPr lang="tr-TR" dirty="0"/>
          </a:p>
          <a:p>
            <a:r>
              <a:rPr lang="tr-TR" dirty="0" err="1"/>
              <a:t>pandas</a:t>
            </a:r>
            <a:endParaRPr lang="tr-TR" dirty="0"/>
          </a:p>
          <a:p>
            <a:r>
              <a:rPr lang="tr-TR" dirty="0"/>
              <a:t>time</a:t>
            </a:r>
          </a:p>
          <a:p>
            <a:r>
              <a:rPr lang="tr-TR" dirty="0" err="1"/>
              <a:t>IPython.display</a:t>
            </a:r>
            <a:endParaRPr lang="tr-TR" dirty="0"/>
          </a:p>
          <a:p>
            <a:r>
              <a:rPr lang="tr-TR" dirty="0" err="1"/>
              <a:t>visuals</a:t>
            </a:r>
            <a:endParaRPr lang="tr-TR" dirty="0"/>
          </a:p>
          <a:p>
            <a:r>
              <a:rPr lang="tr-TR" dirty="0" err="1"/>
              <a:t>seaborn</a:t>
            </a:r>
            <a:endParaRPr lang="tr-TR" dirty="0"/>
          </a:p>
          <a:p>
            <a:r>
              <a:rPr lang="tr-TR" dirty="0" err="1"/>
              <a:t>matplotlib.pyplot</a:t>
            </a:r>
            <a:endParaRPr lang="tr-TR" dirty="0"/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30321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D909D12-1459-9595-712E-B37AC6B91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150" y="1185673"/>
            <a:ext cx="9307914" cy="1191768"/>
          </a:xfrm>
        </p:spPr>
        <p:txBody>
          <a:bodyPr>
            <a:normAutofit fontScale="90000"/>
          </a:bodyPr>
          <a:lstStyle/>
          <a:p>
            <a:r>
              <a:rPr lang="tr-TR" sz="4000" b="1" dirty="0">
                <a:solidFill>
                  <a:srgbClr val="FFC000"/>
                </a:solidFill>
                <a:effectLst/>
              </a:rPr>
              <a:t>2-) Project &amp; Data Exploration </a:t>
            </a:r>
            <a:br>
              <a:rPr lang="tr-TR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</a:br>
            <a:endParaRPr lang="tr-T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B6D332D-EECD-DAEE-9A8A-F2399DFE8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528" y="2505456"/>
            <a:ext cx="9974072" cy="3535906"/>
          </a:xfrm>
        </p:spPr>
        <p:txBody>
          <a:bodyPr/>
          <a:lstStyle/>
          <a:p>
            <a:r>
              <a:rPr lang="tr-TR" dirty="0" err="1"/>
              <a:t>Dataset</a:t>
            </a:r>
            <a:r>
              <a:rPr lang="tr-TR" dirty="0"/>
              <a:t> (</a:t>
            </a:r>
            <a:r>
              <a:rPr lang="tr-TR" b="0" i="0" dirty="0">
                <a:effectLst/>
                <a:latin typeface="-apple-system"/>
              </a:rPr>
              <a:t>1994-Census Data)</a:t>
            </a:r>
            <a:endParaRPr lang="tr-TR" dirty="0"/>
          </a:p>
          <a:p>
            <a:pPr marL="0" indent="0">
              <a:buNone/>
            </a:pPr>
            <a:r>
              <a:rPr lang="en-US" b="0" i="0" dirty="0">
                <a:effectLst/>
                <a:latin typeface="-apple-system"/>
              </a:rPr>
              <a:t>The </a:t>
            </a:r>
            <a:r>
              <a:rPr lang="en-US" b="0" i="0" dirty="0" err="1">
                <a:effectLst/>
                <a:latin typeface="-apple-system"/>
              </a:rPr>
              <a:t>dat</a:t>
            </a:r>
            <a:r>
              <a:rPr lang="tr-TR" b="0" i="0" dirty="0">
                <a:effectLst/>
                <a:latin typeface="-apple-system"/>
              </a:rPr>
              <a:t>a</a:t>
            </a:r>
            <a:r>
              <a:rPr lang="en-US" b="0" i="0" dirty="0">
                <a:effectLst/>
                <a:latin typeface="-apple-system"/>
              </a:rPr>
              <a:t>set was donated by Ron </a:t>
            </a:r>
            <a:r>
              <a:rPr lang="en-US" b="0" i="0" dirty="0" err="1">
                <a:effectLst/>
                <a:latin typeface="-apple-system"/>
              </a:rPr>
              <a:t>Kohavi</a:t>
            </a:r>
            <a:r>
              <a:rPr lang="en-US" b="0" i="0" dirty="0">
                <a:effectLst/>
                <a:latin typeface="-apple-system"/>
              </a:rPr>
              <a:t> and Barry Becker, after being published in the article </a:t>
            </a:r>
            <a:r>
              <a:rPr lang="en-US" b="0" i="1" dirty="0">
                <a:effectLst/>
                <a:latin typeface="-apple-system"/>
              </a:rPr>
              <a:t>"Scaling Up the Accuracy of Naive-Bayes Classifiers: A Decision-Tree Hybrid"</a:t>
            </a:r>
            <a:r>
              <a:rPr lang="en-US" b="0" i="0" dirty="0">
                <a:effectLst/>
                <a:latin typeface="-apple-system"/>
              </a:rPr>
              <a:t>.</a:t>
            </a:r>
            <a:r>
              <a:rPr lang="tr-TR" b="0" i="0" dirty="0">
                <a:effectLst/>
                <a:latin typeface="-apple-system"/>
              </a:rPr>
              <a:t> </a:t>
            </a:r>
            <a:endParaRPr lang="tr-TR" dirty="0"/>
          </a:p>
          <a:p>
            <a:r>
              <a:rPr lang="tr-TR" dirty="0"/>
              <a:t>Project </a:t>
            </a:r>
            <a:r>
              <a:rPr lang="tr-TR" dirty="0" err="1"/>
              <a:t>Goal</a:t>
            </a:r>
            <a:endParaRPr lang="tr-TR" dirty="0"/>
          </a:p>
          <a:p>
            <a:r>
              <a:rPr lang="tr-TR" dirty="0" err="1"/>
              <a:t>Categorical</a:t>
            </a:r>
            <a:r>
              <a:rPr lang="tr-TR" dirty="0"/>
              <a:t> </a:t>
            </a:r>
            <a:r>
              <a:rPr lang="tr-TR" dirty="0" err="1"/>
              <a:t>Columns</a:t>
            </a:r>
            <a:r>
              <a:rPr lang="tr-TR" dirty="0"/>
              <a:t> Analysis</a:t>
            </a:r>
          </a:p>
          <a:p>
            <a:r>
              <a:rPr lang="tr-TR" dirty="0" err="1"/>
              <a:t>Numerical</a:t>
            </a:r>
            <a:r>
              <a:rPr lang="tr-TR" dirty="0"/>
              <a:t> </a:t>
            </a:r>
            <a:r>
              <a:rPr lang="tr-TR" dirty="0" err="1"/>
              <a:t>Columns</a:t>
            </a:r>
            <a:r>
              <a:rPr lang="tr-TR" dirty="0"/>
              <a:t> Analysis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08487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7CC239C-7A7B-DDF4-3D63-7DA1E57DE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49" y="152400"/>
            <a:ext cx="9058275" cy="579120"/>
          </a:xfrm>
        </p:spPr>
        <p:txBody>
          <a:bodyPr>
            <a:normAutofit fontScale="90000"/>
          </a:bodyPr>
          <a:lstStyle/>
          <a:p>
            <a:pPr algn="ctr"/>
            <a:r>
              <a:rPr lang="tr-TR" dirty="0" err="1"/>
              <a:t>Dataset</a:t>
            </a:r>
            <a:endParaRPr lang="tr-TR" dirty="0"/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2F616272-8771-B28B-7C1C-70D596D94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5" y="1930398"/>
            <a:ext cx="4671905" cy="4384677"/>
          </a:xfrm>
        </p:spPr>
        <p:txBody>
          <a:bodyPr>
            <a:noAutofit/>
          </a:bodyPr>
          <a:lstStyle/>
          <a:p>
            <a:r>
              <a:rPr lang="en-US" sz="1000" b="1" dirty="0">
                <a:solidFill>
                  <a:schemeClr val="tx1"/>
                </a:solidFill>
              </a:rPr>
              <a:t>age</a:t>
            </a:r>
            <a:r>
              <a:rPr lang="en-US" sz="1000" dirty="0">
                <a:solidFill>
                  <a:schemeClr val="tx1"/>
                </a:solidFill>
              </a:rPr>
              <a:t>: the age of an individual</a:t>
            </a:r>
          </a:p>
          <a:p>
            <a:pPr marL="0" indent="0">
              <a:buNone/>
            </a:pPr>
            <a:r>
              <a:rPr lang="en-US" sz="1000" dirty="0">
                <a:solidFill>
                  <a:schemeClr val="tx1"/>
                </a:solidFill>
              </a:rPr>
              <a:t>Integer greater than 0</a:t>
            </a:r>
            <a:r>
              <a:rPr lang="tr-TR" sz="1000" dirty="0">
                <a:solidFill>
                  <a:schemeClr val="tx1"/>
                </a:solidFill>
              </a:rPr>
              <a:t>. </a:t>
            </a:r>
            <a:r>
              <a:rPr lang="en-US" sz="1000" dirty="0">
                <a:solidFill>
                  <a:schemeClr val="tx1"/>
                </a:solidFill>
              </a:rPr>
              <a:t>continuous</a:t>
            </a:r>
          </a:p>
          <a:p>
            <a:r>
              <a:rPr lang="en-US" sz="1000" b="1" dirty="0" err="1">
                <a:solidFill>
                  <a:schemeClr val="tx1"/>
                </a:solidFill>
              </a:rPr>
              <a:t>workclass</a:t>
            </a:r>
            <a:r>
              <a:rPr lang="en-US" sz="1000" dirty="0">
                <a:solidFill>
                  <a:schemeClr val="tx1"/>
                </a:solidFill>
              </a:rPr>
              <a:t>: a general term to represent the employment status of an individual</a:t>
            </a:r>
          </a:p>
          <a:p>
            <a:pPr marL="0" indent="0">
              <a:buNone/>
            </a:pPr>
            <a:r>
              <a:rPr lang="en-US" sz="1000" dirty="0">
                <a:solidFill>
                  <a:schemeClr val="tx1"/>
                </a:solidFill>
              </a:rPr>
              <a:t>Private, Self-emp-not-</a:t>
            </a:r>
            <a:r>
              <a:rPr lang="en-US" sz="1000" dirty="0" err="1">
                <a:solidFill>
                  <a:schemeClr val="tx1"/>
                </a:solidFill>
              </a:rPr>
              <a:t>inc</a:t>
            </a:r>
            <a:r>
              <a:rPr lang="en-US" sz="1000" dirty="0">
                <a:solidFill>
                  <a:schemeClr val="tx1"/>
                </a:solidFill>
              </a:rPr>
              <a:t>, Self-emp-</a:t>
            </a:r>
            <a:r>
              <a:rPr lang="en-US" sz="1000" dirty="0" err="1">
                <a:solidFill>
                  <a:schemeClr val="tx1"/>
                </a:solidFill>
              </a:rPr>
              <a:t>inc</a:t>
            </a:r>
            <a:r>
              <a:rPr lang="en-US" sz="1000" dirty="0">
                <a:solidFill>
                  <a:schemeClr val="tx1"/>
                </a:solidFill>
              </a:rPr>
              <a:t>, Federal-gov, Local-gov,</a:t>
            </a:r>
            <a:endParaRPr lang="tr-TR" sz="10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000" dirty="0">
                <a:solidFill>
                  <a:schemeClr val="tx1"/>
                </a:solidFill>
              </a:rPr>
              <a:t>State-gov, Without-pay, Never-worked.</a:t>
            </a:r>
          </a:p>
          <a:p>
            <a:r>
              <a:rPr lang="en-US" sz="1000" b="1" dirty="0">
                <a:solidFill>
                  <a:schemeClr val="tx1"/>
                </a:solidFill>
              </a:rPr>
              <a:t>education: </a:t>
            </a:r>
            <a:r>
              <a:rPr lang="en-US" sz="1000" dirty="0">
                <a:solidFill>
                  <a:schemeClr val="tx1"/>
                </a:solidFill>
              </a:rPr>
              <a:t>the highest level of education achieved by an individual.</a:t>
            </a:r>
          </a:p>
          <a:p>
            <a:pPr marL="0" indent="0">
              <a:buNone/>
            </a:pPr>
            <a:r>
              <a:rPr lang="en-US" sz="1000" dirty="0">
                <a:solidFill>
                  <a:schemeClr val="tx1"/>
                </a:solidFill>
              </a:rPr>
              <a:t>Bachelors, Some-college, 11th, HS-grad, Prof-school, Assoc-</a:t>
            </a:r>
            <a:r>
              <a:rPr lang="en-US" sz="1000" dirty="0" err="1">
                <a:solidFill>
                  <a:schemeClr val="tx1"/>
                </a:solidFill>
              </a:rPr>
              <a:t>acdm</a:t>
            </a:r>
            <a:r>
              <a:rPr lang="en-US" sz="1000" dirty="0">
                <a:solidFill>
                  <a:schemeClr val="tx1"/>
                </a:solidFill>
              </a:rPr>
              <a:t>, Assoc-</a:t>
            </a:r>
            <a:r>
              <a:rPr lang="en-US" sz="1000" dirty="0" err="1">
                <a:solidFill>
                  <a:schemeClr val="tx1"/>
                </a:solidFill>
              </a:rPr>
              <a:t>voc</a:t>
            </a:r>
            <a:r>
              <a:rPr lang="en-US" sz="1000" dirty="0">
                <a:solidFill>
                  <a:schemeClr val="tx1"/>
                </a:solidFill>
              </a:rPr>
              <a:t>, 9th, 7th-8th, 12th, Masters, 1st-4th, 10th, Doctorate, 5th-6th, Preschool.</a:t>
            </a:r>
          </a:p>
          <a:p>
            <a:r>
              <a:rPr lang="en-US" sz="1000" b="1" dirty="0">
                <a:solidFill>
                  <a:schemeClr val="tx1"/>
                </a:solidFill>
              </a:rPr>
              <a:t>education-num</a:t>
            </a:r>
            <a:r>
              <a:rPr lang="en-US" sz="1000" dirty="0">
                <a:solidFill>
                  <a:schemeClr val="tx1"/>
                </a:solidFill>
              </a:rPr>
              <a:t>: the highest level of education achieved in numerical form.</a:t>
            </a:r>
            <a:r>
              <a:rPr lang="tr-TR" sz="1000" dirty="0">
                <a:solidFill>
                  <a:schemeClr val="tx1"/>
                </a:solidFill>
              </a:rPr>
              <a:t> (</a:t>
            </a:r>
            <a:r>
              <a:rPr lang="en-US" sz="1000" dirty="0">
                <a:solidFill>
                  <a:schemeClr val="tx1"/>
                </a:solidFill>
              </a:rPr>
              <a:t>continuous</a:t>
            </a:r>
            <a:r>
              <a:rPr lang="tr-TR" sz="1000" dirty="0">
                <a:solidFill>
                  <a:schemeClr val="tx1"/>
                </a:solidFill>
              </a:rPr>
              <a:t>)</a:t>
            </a:r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b="1" dirty="0">
                <a:solidFill>
                  <a:schemeClr val="tx1"/>
                </a:solidFill>
              </a:rPr>
              <a:t>marital-status: </a:t>
            </a:r>
            <a:r>
              <a:rPr lang="en-US" sz="1000" dirty="0">
                <a:solidFill>
                  <a:schemeClr val="tx1"/>
                </a:solidFill>
              </a:rPr>
              <a:t>marital status of an individual. </a:t>
            </a:r>
            <a:r>
              <a:rPr lang="en-US" sz="1000" dirty="0" err="1">
                <a:solidFill>
                  <a:schemeClr val="tx1"/>
                </a:solidFill>
              </a:rPr>
              <a:t>Married­civ­spouse</a:t>
            </a:r>
            <a:r>
              <a:rPr lang="en-US" sz="1000" dirty="0">
                <a:solidFill>
                  <a:schemeClr val="tx1"/>
                </a:solidFill>
              </a:rPr>
              <a:t> corresponds to a</a:t>
            </a:r>
            <a:r>
              <a:rPr lang="tr-TR" sz="1000" dirty="0">
                <a:solidFill>
                  <a:schemeClr val="tx1"/>
                </a:solidFill>
              </a:rPr>
              <a:t> </a:t>
            </a:r>
            <a:r>
              <a:rPr lang="en-US" sz="1000" dirty="0">
                <a:solidFill>
                  <a:schemeClr val="tx1"/>
                </a:solidFill>
              </a:rPr>
              <a:t>civilian spouse while </a:t>
            </a:r>
            <a:r>
              <a:rPr lang="en-US" sz="1000" dirty="0" err="1">
                <a:solidFill>
                  <a:schemeClr val="tx1"/>
                </a:solidFill>
              </a:rPr>
              <a:t>Married­AF­spouse</a:t>
            </a:r>
            <a:r>
              <a:rPr lang="en-US" sz="1000" dirty="0">
                <a:solidFill>
                  <a:schemeClr val="tx1"/>
                </a:solidFill>
              </a:rPr>
              <a:t> is a spouse in the Armed Forces.</a:t>
            </a:r>
          </a:p>
          <a:p>
            <a:pPr marL="0" indent="0" algn="just">
              <a:buNone/>
            </a:pPr>
            <a:r>
              <a:rPr lang="en-US" sz="1000" dirty="0">
                <a:solidFill>
                  <a:schemeClr val="tx1"/>
                </a:solidFill>
              </a:rPr>
              <a:t>Married-civ-spouse, Divorced, Never-married, Separated, Widowed, Married-spouse-absent, Married-AF-spouse.</a:t>
            </a:r>
            <a:endParaRPr lang="tr-TR" sz="1000" dirty="0">
              <a:solidFill>
                <a:schemeClr val="tx1"/>
              </a:solidFill>
            </a:endParaRPr>
          </a:p>
          <a:p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</a:rPr>
              <a:t>sex: 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</a:rPr>
              <a:t>the biological sex of the individual.</a:t>
            </a:r>
            <a:endParaRPr lang="tr-TR" sz="1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</a:rPr>
              <a:t>Female, Male.</a:t>
            </a:r>
          </a:p>
          <a:p>
            <a:pPr marL="0" indent="0" algn="just">
              <a:buNone/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" name="İçerik Yer Tutucusu 6">
            <a:extLst>
              <a:ext uri="{FF2B5EF4-FFF2-40B4-BE49-F238E27FC236}">
                <a16:creationId xmlns:a16="http://schemas.microsoft.com/office/drawing/2014/main" id="{AB7C6876-02DA-B2B1-7141-29B0D58EDF98}"/>
              </a:ext>
            </a:extLst>
          </p:cNvPr>
          <p:cNvSpPr txBox="1">
            <a:spLocks/>
          </p:cNvSpPr>
          <p:nvPr/>
        </p:nvSpPr>
        <p:spPr>
          <a:xfrm>
            <a:off x="6096000" y="1813588"/>
            <a:ext cx="5418664" cy="45872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</a:rPr>
              <a:t>occupation: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</a:rPr>
              <a:t> the general type of occupation of an individual.</a:t>
            </a:r>
            <a:endParaRPr lang="tr-TR" sz="1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</a:rPr>
              <a:t>Tech-support, Craft-repair, Other-service, Sales, Exec-managerial, Prof-specialty, Handlers-cleaners,</a:t>
            </a:r>
            <a:r>
              <a:rPr lang="tr-TR" sz="10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</a:rPr>
              <a:t>Machine-op-</a:t>
            </a:r>
            <a:r>
              <a:rPr lang="en-US" sz="1000" dirty="0" err="1">
                <a:solidFill>
                  <a:schemeClr val="tx1"/>
                </a:solidFill>
                <a:latin typeface="Arial" panose="020B0604020202020204" pitchFamily="34" charset="0"/>
              </a:rPr>
              <a:t>inspct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</a:rPr>
              <a:t>, Adm-clerical, Farming-fishing, Transport-moving, Priv-house-serv, Protective-serv, Armed-Forces.</a:t>
            </a:r>
          </a:p>
          <a:p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</a:rPr>
              <a:t>relationship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</a:rPr>
              <a:t>: represents what this individual is relative to others.</a:t>
            </a:r>
          </a:p>
          <a:p>
            <a:pPr marL="0" indent="0">
              <a:buNone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</a:rPr>
              <a:t>Wife, Own-child, Husband, Not-in-family, Other-relative, Unmarried.</a:t>
            </a:r>
          </a:p>
          <a:p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</a:rPr>
              <a:t>race: 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</a:rPr>
              <a:t>descriptions of an individual’s race.</a:t>
            </a:r>
          </a:p>
          <a:p>
            <a:pPr marL="0" indent="0">
              <a:buNone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</a:rPr>
              <a:t>White, Asian-Pac-Islander, Amer-Indian-Eskimo, Other, Black.</a:t>
            </a:r>
          </a:p>
          <a:p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</a:rPr>
              <a:t>capital-gain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</a:rPr>
              <a:t>: capital gains for an individual.</a:t>
            </a:r>
            <a:r>
              <a:rPr lang="tr-TR" sz="10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sz="1000" dirty="0" err="1">
                <a:solidFill>
                  <a:schemeClr val="tx1"/>
                </a:solidFill>
                <a:latin typeface="Arial" panose="020B0604020202020204" pitchFamily="34" charset="0"/>
              </a:rPr>
              <a:t>When</a:t>
            </a:r>
            <a:r>
              <a:rPr lang="tr-TR" sz="1000" dirty="0">
                <a:solidFill>
                  <a:schemeClr val="tx1"/>
                </a:solidFill>
                <a:latin typeface="Arial" panose="020B0604020202020204" pitchFamily="34" charset="0"/>
              </a:rPr>
              <a:t> a </a:t>
            </a:r>
            <a:r>
              <a:rPr lang="tr-TR" sz="1000" dirty="0" err="1">
                <a:solidFill>
                  <a:schemeClr val="tx1"/>
                </a:solidFill>
                <a:latin typeface="Arial" panose="020B0604020202020204" pitchFamily="34" charset="0"/>
              </a:rPr>
              <a:t>capital</a:t>
            </a:r>
            <a:r>
              <a:rPr lang="tr-TR" sz="10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sz="1000" dirty="0" err="1">
                <a:solidFill>
                  <a:schemeClr val="tx1"/>
                </a:solidFill>
                <a:latin typeface="Arial" panose="020B0604020202020204" pitchFamily="34" charset="0"/>
              </a:rPr>
              <a:t>asset</a:t>
            </a:r>
            <a:r>
              <a:rPr lang="tr-TR" sz="10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</a:rPr>
              <a:t>such as</a:t>
            </a:r>
            <a:r>
              <a:rPr lang="tr-TR" sz="10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</a:rPr>
              <a:t>such as real estate, vehicles, machinery, or other long-lived assets</a:t>
            </a:r>
            <a:r>
              <a:rPr lang="tr-TR" sz="10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sz="1000" dirty="0" err="1">
                <a:solidFill>
                  <a:schemeClr val="tx1"/>
                </a:solidFill>
                <a:latin typeface="Arial" panose="020B0604020202020204" pitchFamily="34" charset="0"/>
              </a:rPr>
              <a:t>are</a:t>
            </a:r>
            <a:r>
              <a:rPr lang="tr-TR" sz="10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sz="1000" dirty="0" err="1">
                <a:solidFill>
                  <a:schemeClr val="tx1"/>
                </a:solidFill>
                <a:latin typeface="Arial" panose="020B0604020202020204" pitchFamily="34" charset="0"/>
              </a:rPr>
              <a:t>sold</a:t>
            </a:r>
            <a:r>
              <a:rPr lang="tr-TR" sz="1000" dirty="0">
                <a:solidFill>
                  <a:schemeClr val="tx1"/>
                </a:solidFill>
                <a:latin typeface="Arial" panose="020B0604020202020204" pitchFamily="34" charset="0"/>
              </a:rPr>
              <a:t> at </a:t>
            </a:r>
            <a:r>
              <a:rPr lang="tr-TR" sz="1000" dirty="0" err="1">
                <a:solidFill>
                  <a:schemeClr val="tx1"/>
                </a:solidFill>
                <a:latin typeface="Arial" panose="020B0604020202020204" pitchFamily="34" charset="0"/>
              </a:rPr>
              <a:t>profit</a:t>
            </a:r>
            <a:r>
              <a:rPr lang="tr-TR" sz="1000" dirty="0">
                <a:solidFill>
                  <a:schemeClr val="tx1"/>
                </a:solidFill>
                <a:latin typeface="Arial" panose="020B0604020202020204" pitchFamily="34" charset="0"/>
              </a:rPr>
              <a:t>. (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</a:rPr>
              <a:t>continuous</a:t>
            </a:r>
            <a:r>
              <a:rPr lang="tr-TR" sz="1000" dirty="0">
                <a:solidFill>
                  <a:schemeClr val="tx1"/>
                </a:solidFill>
                <a:latin typeface="Arial" panose="020B0604020202020204" pitchFamily="34" charset="0"/>
              </a:rPr>
              <a:t>)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</a:rPr>
              <a:t>capital-loss: 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</a:rPr>
              <a:t>capital loss for an individual.</a:t>
            </a:r>
            <a:r>
              <a:rPr lang="tr-TR" sz="10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sz="1000" dirty="0" err="1">
                <a:solidFill>
                  <a:schemeClr val="tx1"/>
                </a:solidFill>
                <a:latin typeface="Arial" panose="020B0604020202020204" pitchFamily="34" charset="0"/>
              </a:rPr>
              <a:t>It</a:t>
            </a:r>
            <a:r>
              <a:rPr lang="tr-TR" sz="10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sz="1000" dirty="0" err="1">
                <a:solidFill>
                  <a:schemeClr val="tx1"/>
                </a:solidFill>
                <a:latin typeface="Arial" panose="020B0604020202020204" pitchFamily="34" charset="0"/>
              </a:rPr>
              <a:t>occurs</a:t>
            </a:r>
            <a:r>
              <a:rPr lang="tr-TR" sz="10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sz="1000" dirty="0" err="1">
                <a:solidFill>
                  <a:schemeClr val="tx1"/>
                </a:solidFill>
                <a:latin typeface="Arial" panose="020B0604020202020204" pitchFamily="34" charset="0"/>
              </a:rPr>
              <a:t>when</a:t>
            </a:r>
            <a:r>
              <a:rPr lang="tr-TR" sz="1000" dirty="0">
                <a:solidFill>
                  <a:schemeClr val="tx1"/>
                </a:solidFill>
                <a:latin typeface="Arial" panose="020B0604020202020204" pitchFamily="34" charset="0"/>
              </a:rPr>
              <a:t> a </a:t>
            </a:r>
            <a:r>
              <a:rPr lang="tr-TR" sz="1000" dirty="0" err="1">
                <a:solidFill>
                  <a:schemeClr val="tx1"/>
                </a:solidFill>
                <a:latin typeface="Arial" panose="020B0604020202020204" pitchFamily="34" charset="0"/>
              </a:rPr>
              <a:t>capital</a:t>
            </a:r>
            <a:r>
              <a:rPr lang="tr-TR" sz="10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sz="1000" dirty="0" err="1">
                <a:solidFill>
                  <a:schemeClr val="tx1"/>
                </a:solidFill>
                <a:latin typeface="Arial" panose="020B0604020202020204" pitchFamily="34" charset="0"/>
              </a:rPr>
              <a:t>asset</a:t>
            </a:r>
            <a:r>
              <a:rPr lang="tr-TR" sz="10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</a:rPr>
              <a:t>a vehicle, computer, or piece of real estate or furniture</a:t>
            </a:r>
            <a:r>
              <a:rPr lang="tr-TR" sz="1000" dirty="0">
                <a:solidFill>
                  <a:schemeClr val="tx1"/>
                </a:solidFill>
                <a:latin typeface="Arial" panose="020B0604020202020204" pitchFamily="34" charset="0"/>
              </a:rPr>
              <a:t> is </a:t>
            </a:r>
            <a:r>
              <a:rPr lang="tr-TR" sz="1000" dirty="0" err="1">
                <a:solidFill>
                  <a:schemeClr val="tx1"/>
                </a:solidFill>
                <a:latin typeface="Arial" panose="020B0604020202020204" pitchFamily="34" charset="0"/>
              </a:rPr>
              <a:t>sold</a:t>
            </a:r>
            <a:r>
              <a:rPr lang="tr-TR" sz="10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sz="1000" dirty="0" err="1">
                <a:solidFill>
                  <a:schemeClr val="tx1"/>
                </a:solidFill>
                <a:latin typeface="Arial" panose="020B0604020202020204" pitchFamily="34" charset="0"/>
              </a:rPr>
              <a:t>for</a:t>
            </a:r>
            <a:r>
              <a:rPr lang="tr-TR" sz="10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sz="1000" dirty="0" err="1">
                <a:solidFill>
                  <a:schemeClr val="tx1"/>
                </a:solidFill>
                <a:latin typeface="Arial" panose="020B0604020202020204" pitchFamily="34" charset="0"/>
              </a:rPr>
              <a:t>less</a:t>
            </a:r>
            <a:r>
              <a:rPr lang="tr-TR" sz="10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sz="1000" dirty="0" err="1">
                <a:solidFill>
                  <a:schemeClr val="tx1"/>
                </a:solidFill>
                <a:latin typeface="Arial" panose="020B0604020202020204" pitchFamily="34" charset="0"/>
              </a:rPr>
              <a:t>than</a:t>
            </a:r>
            <a:r>
              <a:rPr lang="tr-TR" sz="10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sz="1000" dirty="0" err="1">
                <a:solidFill>
                  <a:schemeClr val="tx1"/>
                </a:solidFill>
                <a:latin typeface="Arial" panose="020B0604020202020204" pitchFamily="34" charset="0"/>
              </a:rPr>
              <a:t>its</a:t>
            </a:r>
            <a:r>
              <a:rPr lang="tr-TR" sz="10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sz="1000" dirty="0" err="1">
                <a:solidFill>
                  <a:schemeClr val="tx1"/>
                </a:solidFill>
                <a:latin typeface="Arial" panose="020B0604020202020204" pitchFamily="34" charset="0"/>
              </a:rPr>
              <a:t>basis</a:t>
            </a:r>
            <a:r>
              <a:rPr lang="tr-TR" sz="1000" dirty="0">
                <a:solidFill>
                  <a:schemeClr val="tx1"/>
                </a:solidFill>
                <a:latin typeface="Arial" panose="020B0604020202020204" pitchFamily="34" charset="0"/>
              </a:rPr>
              <a:t>.  (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</a:rPr>
              <a:t>continuous</a:t>
            </a:r>
            <a:r>
              <a:rPr lang="tr-TR" sz="1000" dirty="0">
                <a:solidFill>
                  <a:schemeClr val="tx1"/>
                </a:solidFill>
                <a:latin typeface="Arial" panose="020B0604020202020204" pitchFamily="34" charset="0"/>
              </a:rPr>
              <a:t>)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</a:rPr>
              <a:t>hours-per-week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</a:rPr>
              <a:t>: the hours an individual has reported to work per week.</a:t>
            </a:r>
            <a:r>
              <a:rPr lang="tr-TR" sz="1000" dirty="0">
                <a:solidFill>
                  <a:schemeClr val="tx1"/>
                </a:solidFill>
                <a:latin typeface="Arial" panose="020B0604020202020204" pitchFamily="34" charset="0"/>
              </a:rPr>
              <a:t> (c</a:t>
            </a:r>
            <a:r>
              <a:rPr lang="en-US" sz="1000" dirty="0" err="1">
                <a:solidFill>
                  <a:schemeClr val="tx1"/>
                </a:solidFill>
                <a:latin typeface="Arial" panose="020B0604020202020204" pitchFamily="34" charset="0"/>
              </a:rPr>
              <a:t>ontinuous</a:t>
            </a:r>
            <a:r>
              <a:rPr lang="tr-TR" sz="1000" dirty="0">
                <a:solidFill>
                  <a:schemeClr val="tx1"/>
                </a:solidFill>
                <a:latin typeface="Arial" panose="020B0604020202020204" pitchFamily="34" charset="0"/>
              </a:rPr>
              <a:t>)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</a:rPr>
              <a:t>native-country: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</a:rPr>
              <a:t> country of origin for an individual.</a:t>
            </a:r>
          </a:p>
          <a:p>
            <a:pPr marL="0" indent="0">
              <a:buNone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</a:rPr>
              <a:t>United-States, Cambodia, England, Puerto-Rico, Canada, Germany, Outlying-US(Guam-USVI-</a:t>
            </a:r>
            <a:r>
              <a:rPr lang="en-US" sz="1000" dirty="0" err="1">
                <a:solidFill>
                  <a:schemeClr val="tx1"/>
                </a:solidFill>
                <a:latin typeface="Arial" panose="020B0604020202020204" pitchFamily="34" charset="0"/>
              </a:rPr>
              <a:t>etc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</a:rPr>
              <a:t>), India, Japan, Greece, South, China, Cuba, Iran, Honduras, Philippines, Italy, Poland, Jamaica, Vietnam, Mexico, Portugal, Ireland, France, Dominican-Republic, Laos, Ecuador, Taiwan, Haiti, Columbia, Hungary, Guatemala, Nicaragua, Scotland, Thailand, Yugoslavia, El-Salvador, </a:t>
            </a:r>
            <a:r>
              <a:rPr lang="en-US" sz="1000" dirty="0" err="1">
                <a:solidFill>
                  <a:schemeClr val="tx1"/>
                </a:solidFill>
                <a:latin typeface="Arial" panose="020B0604020202020204" pitchFamily="34" charset="0"/>
              </a:rPr>
              <a:t>Trinadad&amp;Tobago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</a:rPr>
              <a:t>, Peru, Hong, </a:t>
            </a:r>
            <a:r>
              <a:rPr lang="en-US" sz="1000" dirty="0" err="1">
                <a:solidFill>
                  <a:schemeClr val="tx1"/>
                </a:solidFill>
                <a:latin typeface="Arial" panose="020B0604020202020204" pitchFamily="34" charset="0"/>
              </a:rPr>
              <a:t>Holand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</a:rPr>
              <a:t>-Netherlands.</a:t>
            </a:r>
          </a:p>
          <a:p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</a:rPr>
              <a:t>income: </a:t>
            </a: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</a:rPr>
              <a:t>whether an individual makes more than $50,000 annually.</a:t>
            </a:r>
          </a:p>
          <a:p>
            <a:pPr marL="0" indent="0">
              <a:buNone/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</a:rPr>
              <a:t>&lt;=50K, &gt;50K.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" name="Metin kutusu 26">
            <a:extLst>
              <a:ext uri="{FF2B5EF4-FFF2-40B4-BE49-F238E27FC236}">
                <a16:creationId xmlns:a16="http://schemas.microsoft.com/office/drawing/2014/main" id="{EEF631FE-5DA4-196E-B4A2-65816648E82E}"/>
              </a:ext>
            </a:extLst>
          </p:cNvPr>
          <p:cNvSpPr txBox="1"/>
          <p:nvPr/>
        </p:nvSpPr>
        <p:spPr>
          <a:xfrm>
            <a:off x="1059180" y="807720"/>
            <a:ext cx="10027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23654"/>
                </a:solidFill>
                <a:effectLst/>
                <a:latin typeface="Arial" panose="020B0604020202020204" pitchFamily="34" charset="0"/>
              </a:rPr>
              <a:t>Dua, D. and Graff, C. (2019). UCI Machine Learning Repository [http://archive.ics.uci.edu/ml]. Irvine, CA: University of California, School of Information and Computer Science</a:t>
            </a:r>
            <a:endParaRPr lang="tr-TR" b="0" i="0" dirty="0">
              <a:solidFill>
                <a:srgbClr val="123654"/>
              </a:solidFill>
              <a:effectLst/>
              <a:latin typeface="Arial" panose="020B0604020202020204" pitchFamily="34" charset="0"/>
            </a:endParaRPr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ACFC157-1F4B-ED16-C906-C0EAA31DE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3400" y="0"/>
            <a:ext cx="228600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66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BC31A0E-A6CA-FEC1-9AFB-3942EC68F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09600"/>
            <a:ext cx="11112500" cy="1320800"/>
          </a:xfrm>
        </p:spPr>
        <p:txBody>
          <a:bodyPr/>
          <a:lstStyle/>
          <a:p>
            <a:pPr algn="ctr"/>
            <a:r>
              <a:rPr lang="tr-TR" dirty="0"/>
              <a:t>Project </a:t>
            </a:r>
            <a:r>
              <a:rPr lang="tr-TR" dirty="0" err="1"/>
              <a:t>Goal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D321252-9A89-AA97-905F-B5D1C1631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71571"/>
            <a:ext cx="10473266" cy="3880773"/>
          </a:xfrm>
        </p:spPr>
        <p:txBody>
          <a:bodyPr>
            <a:normAutofit/>
          </a:bodyPr>
          <a:lstStyle/>
          <a:p>
            <a:pPr algn="just"/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goal</a:t>
            </a:r>
            <a:r>
              <a:rPr lang="tr-TR" sz="2400" dirty="0"/>
              <a:t> of </a:t>
            </a:r>
            <a:r>
              <a:rPr lang="tr-TR" sz="2400" dirty="0" err="1"/>
              <a:t>this</a:t>
            </a:r>
            <a:r>
              <a:rPr lang="tr-TR" sz="2400" dirty="0"/>
              <a:t> </a:t>
            </a:r>
            <a:r>
              <a:rPr lang="tr-TR" sz="2400" dirty="0" err="1"/>
              <a:t>project</a:t>
            </a:r>
            <a:r>
              <a:rPr lang="tr-TR" sz="2400" dirty="0"/>
              <a:t> is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predict</a:t>
            </a:r>
            <a:r>
              <a:rPr lang="tr-TR" sz="2400" dirty="0"/>
              <a:t> </a:t>
            </a:r>
            <a:r>
              <a:rPr lang="tr-TR" sz="2400" dirty="0" err="1"/>
              <a:t>if</a:t>
            </a:r>
            <a:r>
              <a:rPr lang="tr-TR" sz="2400" dirty="0"/>
              <a:t> an </a:t>
            </a:r>
            <a:r>
              <a:rPr lang="tr-TR" sz="2400" dirty="0" err="1"/>
              <a:t>individual</a:t>
            </a:r>
            <a:r>
              <a:rPr lang="tr-TR" sz="2400" dirty="0"/>
              <a:t> </a:t>
            </a:r>
            <a:r>
              <a:rPr lang="tr-TR" sz="2400" dirty="0" err="1"/>
              <a:t>makes</a:t>
            </a:r>
            <a:r>
              <a:rPr lang="tr-TR" sz="2400" dirty="0"/>
              <a:t> </a:t>
            </a:r>
            <a:r>
              <a:rPr lang="tr-TR" sz="2400" dirty="0" err="1"/>
              <a:t>over</a:t>
            </a:r>
            <a:r>
              <a:rPr lang="tr-TR" sz="2400" dirty="0"/>
              <a:t> </a:t>
            </a:r>
            <a:r>
              <a:rPr lang="tr-TR" sz="2400" dirty="0" err="1"/>
              <a:t>than</a:t>
            </a:r>
            <a:r>
              <a:rPr lang="tr-TR" sz="2400" dirty="0"/>
              <a:t> $50.000 a </a:t>
            </a:r>
            <a:r>
              <a:rPr lang="tr-TR" sz="2400" dirty="0" err="1"/>
              <a:t>year</a:t>
            </a:r>
            <a:r>
              <a:rPr lang="tr-TR" sz="2400" dirty="0"/>
              <a:t> </a:t>
            </a:r>
            <a:r>
              <a:rPr lang="tr-TR" sz="2400" dirty="0" err="1"/>
              <a:t>according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en-US" sz="2400" b="0" i="0" dirty="0">
                <a:effectLst/>
              </a:rPr>
              <a:t>data collected from the 1994 U.S. Census</a:t>
            </a:r>
            <a:r>
              <a:rPr lang="tr-TR" sz="2400" b="0" i="0" dirty="0">
                <a:effectLst/>
              </a:rPr>
              <a:t>.</a:t>
            </a:r>
          </a:p>
          <a:p>
            <a:pPr algn="just"/>
            <a:r>
              <a:rPr lang="tr-TR" sz="2400" dirty="0" err="1"/>
              <a:t>This</a:t>
            </a:r>
            <a:r>
              <a:rPr lang="tr-TR" sz="2400" dirty="0"/>
              <a:t> </a:t>
            </a:r>
            <a:r>
              <a:rPr lang="tr-TR" sz="2400" dirty="0" err="1"/>
              <a:t>implementation</a:t>
            </a:r>
            <a:r>
              <a:rPr lang="tr-TR" sz="2400" dirty="0"/>
              <a:t> </a:t>
            </a:r>
            <a:r>
              <a:rPr lang="tr-TR" sz="2400" dirty="0" err="1"/>
              <a:t>aims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construct</a:t>
            </a:r>
            <a:r>
              <a:rPr lang="tr-TR" sz="2400" dirty="0"/>
              <a:t> a model </a:t>
            </a:r>
            <a:r>
              <a:rPr lang="tr-TR" sz="2400" dirty="0" err="1"/>
              <a:t>for</a:t>
            </a:r>
            <a:r>
              <a:rPr lang="tr-TR" sz="2400" dirty="0"/>
              <a:t> an </a:t>
            </a:r>
            <a:r>
              <a:rPr lang="tr-TR" sz="2400" dirty="0" err="1"/>
              <a:t>accurate</a:t>
            </a:r>
            <a:r>
              <a:rPr lang="tr-TR" sz="2400" dirty="0"/>
              <a:t> </a:t>
            </a:r>
            <a:r>
              <a:rPr lang="tr-TR" sz="2400" dirty="0" err="1"/>
              <a:t>prediction</a:t>
            </a:r>
            <a:r>
              <a:rPr lang="tr-TR" sz="2400" dirty="0"/>
              <a:t>.</a:t>
            </a:r>
          </a:p>
          <a:p>
            <a:pPr algn="just"/>
            <a:r>
              <a:rPr lang="tr-TR" sz="2400" dirty="0" err="1"/>
              <a:t>It</a:t>
            </a:r>
            <a:r>
              <a:rPr lang="tr-TR" sz="2400" dirty="0"/>
              <a:t> </a:t>
            </a:r>
            <a:r>
              <a:rPr lang="tr-TR" sz="2400" dirty="0" err="1"/>
              <a:t>could</a:t>
            </a:r>
            <a:r>
              <a:rPr lang="tr-TR" sz="2400" dirty="0"/>
              <a:t> be </a:t>
            </a:r>
            <a:r>
              <a:rPr lang="tr-TR" sz="2400" dirty="0" err="1"/>
              <a:t>beneficial</a:t>
            </a:r>
            <a:r>
              <a:rPr lang="tr-TR" sz="2400" dirty="0"/>
              <a:t> </a:t>
            </a: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donations</a:t>
            </a:r>
            <a:r>
              <a:rPr lang="tr-TR" sz="2400" dirty="0"/>
              <a:t> in a </a:t>
            </a:r>
            <a:r>
              <a:rPr lang="tr-TR" sz="2400" dirty="0" err="1"/>
              <a:t>non-profit</a:t>
            </a:r>
            <a:r>
              <a:rPr lang="tr-TR" sz="2400" dirty="0"/>
              <a:t> </a:t>
            </a:r>
            <a:r>
              <a:rPr lang="tr-TR" sz="2400" dirty="0" err="1"/>
              <a:t>setting</a:t>
            </a:r>
            <a:r>
              <a:rPr lang="tr-TR" sz="2400" dirty="0"/>
              <a:t>.</a:t>
            </a:r>
          </a:p>
          <a:p>
            <a:pPr algn="just"/>
            <a:r>
              <a:rPr lang="tr-TR" sz="2400" dirty="0" err="1"/>
              <a:t>It</a:t>
            </a:r>
            <a:r>
              <a:rPr lang="tr-TR" sz="2400" dirty="0"/>
              <a:t> is a </a:t>
            </a:r>
            <a:r>
              <a:rPr lang="tr-TR" sz="2400" b="1" dirty="0" err="1"/>
              <a:t>classification</a:t>
            </a:r>
            <a:r>
              <a:rPr lang="tr-TR" sz="2400" dirty="0"/>
              <a:t> problem.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8897553-0F46-6F49-E2F7-9702C22BB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432" y="4682204"/>
            <a:ext cx="1611311" cy="161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850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7216E7F8-312F-020C-F5E4-BAF5735C6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199" y="4571999"/>
            <a:ext cx="7673801" cy="108765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300" b="0" i="0" kern="120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The number of people with income less than or equal to 50K is higher than the number of people with income more than 50K.</a:t>
            </a:r>
            <a:endParaRPr lang="en-US" sz="2300" kern="120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8F312C43-B4B2-9C30-FDCA-352D6B4CD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1" y="609600"/>
            <a:ext cx="7284712" cy="3642357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712C0906-DE70-C6DE-9598-8B3FBBD97C8C}"/>
              </a:ext>
            </a:extLst>
          </p:cNvPr>
          <p:cNvSpPr txBox="1"/>
          <p:nvPr/>
        </p:nvSpPr>
        <p:spPr>
          <a:xfrm>
            <a:off x="2212848" y="137160"/>
            <a:ext cx="6007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 err="1">
                <a:solidFill>
                  <a:srgbClr val="00B050"/>
                </a:solidFill>
              </a:rPr>
              <a:t>Categorical</a:t>
            </a:r>
            <a:r>
              <a:rPr lang="tr-TR" sz="2400" dirty="0">
                <a:solidFill>
                  <a:srgbClr val="00B050"/>
                </a:solidFill>
              </a:rPr>
              <a:t> </a:t>
            </a:r>
            <a:r>
              <a:rPr lang="tr-TR" sz="2400" dirty="0" err="1">
                <a:solidFill>
                  <a:srgbClr val="00B050"/>
                </a:solidFill>
              </a:rPr>
              <a:t>Features</a:t>
            </a:r>
            <a:r>
              <a:rPr lang="tr-TR" sz="2400" dirty="0">
                <a:solidFill>
                  <a:srgbClr val="00B050"/>
                </a:solidFill>
              </a:rPr>
              <a:t> Analysis</a:t>
            </a:r>
          </a:p>
        </p:txBody>
      </p:sp>
    </p:spTree>
    <p:extLst>
      <p:ext uri="{BB962C8B-B14F-4D97-AF65-F5344CB8AC3E}">
        <p14:creationId xmlns:p14="http://schemas.microsoft.com/office/powerpoint/2010/main" val="1614191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13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2" name="Rectangle 25">
            <a:extLst>
              <a:ext uri="{FF2B5EF4-FFF2-40B4-BE49-F238E27FC236}">
                <a16:creationId xmlns:a16="http://schemas.microsoft.com/office/drawing/2014/main" id="{F0656BFA-9C98-404D-A9A8-62F85430C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77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27">
            <a:extLst>
              <a:ext uri="{FF2B5EF4-FFF2-40B4-BE49-F238E27FC236}">
                <a16:creationId xmlns:a16="http://schemas.microsoft.com/office/drawing/2014/main" id="{2CEFF5E2-6478-4C20-B0EB-864D7BD0A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286A4F61-DD2E-17E6-EF56-46ACDDA0E3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937" y="661535"/>
            <a:ext cx="5626431" cy="5726649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D8025380-1767-F224-B564-15CF837519D7}"/>
              </a:ext>
            </a:extLst>
          </p:cNvPr>
          <p:cNvSpPr txBox="1"/>
          <p:nvPr/>
        </p:nvSpPr>
        <p:spPr>
          <a:xfrm>
            <a:off x="301557" y="94275"/>
            <a:ext cx="11413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 err="1">
                <a:solidFill>
                  <a:srgbClr val="00B050"/>
                </a:solidFill>
              </a:rPr>
              <a:t>Income</a:t>
            </a:r>
            <a:r>
              <a:rPr lang="tr-TR" sz="2800" b="1" dirty="0">
                <a:solidFill>
                  <a:srgbClr val="00B050"/>
                </a:solidFill>
              </a:rPr>
              <a:t> &amp; </a:t>
            </a:r>
            <a:r>
              <a:rPr lang="tr-TR" sz="2800" b="1" dirty="0" err="1">
                <a:solidFill>
                  <a:srgbClr val="00B050"/>
                </a:solidFill>
              </a:rPr>
              <a:t>Education</a:t>
            </a:r>
            <a:r>
              <a:rPr lang="tr-TR" sz="2800" b="1" dirty="0">
                <a:solidFill>
                  <a:srgbClr val="00B050"/>
                </a:solidFill>
              </a:rPr>
              <a:t> Level </a:t>
            </a:r>
            <a:r>
              <a:rPr lang="tr-TR" sz="2800" b="1" dirty="0" err="1">
                <a:solidFill>
                  <a:srgbClr val="00B050"/>
                </a:solidFill>
              </a:rPr>
              <a:t>Relationship</a:t>
            </a:r>
            <a:r>
              <a:rPr lang="tr-TR" sz="2800" b="1" dirty="0">
                <a:solidFill>
                  <a:srgbClr val="00B050"/>
                </a:solidFill>
              </a:rPr>
              <a:t> </a:t>
            </a:r>
            <a:r>
              <a:rPr lang="tr-TR" sz="2800" b="1" dirty="0" err="1">
                <a:solidFill>
                  <a:srgbClr val="00B050"/>
                </a:solidFill>
              </a:rPr>
              <a:t>by</a:t>
            </a:r>
            <a:r>
              <a:rPr lang="tr-TR" sz="2800" b="1" dirty="0">
                <a:solidFill>
                  <a:srgbClr val="00B050"/>
                </a:solidFill>
              </a:rPr>
              <a:t> </a:t>
            </a:r>
            <a:r>
              <a:rPr lang="tr-TR" sz="2800" b="1" dirty="0" err="1">
                <a:solidFill>
                  <a:srgbClr val="00B050"/>
                </a:solidFill>
              </a:rPr>
              <a:t>Gender</a:t>
            </a:r>
            <a:endParaRPr lang="tr-TR" sz="2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935765"/>
      </p:ext>
    </p:extLst>
  </p:cSld>
  <p:clrMapOvr>
    <a:masterClrMapping/>
  </p:clrMapOvr>
</p:sld>
</file>

<file path=ppt/theme/theme1.xml><?xml version="1.0" encoding="utf-8"?>
<a:theme xmlns:a="http://schemas.openxmlformats.org/drawingml/2006/main" name="Yüzeyler">
  <a:themeElements>
    <a:clrScheme name="Sarı Turuncu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Yüzeyler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Yüzeyler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2913</TotalTime>
  <Words>2216</Words>
  <Application>Microsoft Office PowerPoint</Application>
  <PresentationFormat>Geniş ekran</PresentationFormat>
  <Paragraphs>217</Paragraphs>
  <Slides>34</Slides>
  <Notes>2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9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34</vt:i4>
      </vt:variant>
    </vt:vector>
  </HeadingPairs>
  <TitlesOfParts>
    <vt:vector size="44" baseType="lpstr">
      <vt:lpstr>-apple-system</vt:lpstr>
      <vt:lpstr>Arial</vt:lpstr>
      <vt:lpstr>Calibri</vt:lpstr>
      <vt:lpstr>Chivo</vt:lpstr>
      <vt:lpstr>Consolas</vt:lpstr>
      <vt:lpstr>Open Sans</vt:lpstr>
      <vt:lpstr>Proxima Nova</vt:lpstr>
      <vt:lpstr>Trebuchet MS</vt:lpstr>
      <vt:lpstr>Wingdings 3</vt:lpstr>
      <vt:lpstr>Yüzeyler</vt:lpstr>
      <vt:lpstr>Finding Donors </vt:lpstr>
      <vt:lpstr>MIT License </vt:lpstr>
      <vt:lpstr>Contents</vt:lpstr>
      <vt:lpstr>1-) Loading the necessary libraries</vt:lpstr>
      <vt:lpstr>2-) Project &amp; Data Exploration  </vt:lpstr>
      <vt:lpstr>Dataset</vt:lpstr>
      <vt:lpstr>Project Goal</vt:lpstr>
      <vt:lpstr>The number of people with income less than or equal to 50K is higher than the number of people with income more than 50K.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3-) Data Preparation </vt:lpstr>
      <vt:lpstr>PowerPoint Sunusu</vt:lpstr>
      <vt:lpstr>4-) Data Preprocessing </vt:lpstr>
      <vt:lpstr>PowerPoint Sunusu</vt:lpstr>
      <vt:lpstr>PowerPoint Sunusu</vt:lpstr>
      <vt:lpstr>5-) Shuffle and Split Data  </vt:lpstr>
      <vt:lpstr>Recall – Precision – F1 Score - Accuraccy</vt:lpstr>
      <vt:lpstr>PowerPoint Sunusu</vt:lpstr>
      <vt:lpstr>6-) Evaluating Model Performance </vt:lpstr>
      <vt:lpstr>PowerPoint Sunusu</vt:lpstr>
      <vt:lpstr> Decision Tree Classifier </vt:lpstr>
      <vt:lpstr>Support Vector Machines (SVM)</vt:lpstr>
      <vt:lpstr>AdaBoost (Ensemble | Boosting)</vt:lpstr>
      <vt:lpstr>PowerPoint Sunusu</vt:lpstr>
      <vt:lpstr>PowerPoint Sunusu</vt:lpstr>
      <vt:lpstr>7-) Model Tuning</vt:lpstr>
      <vt:lpstr>8-) Feature Importance </vt:lpstr>
      <vt:lpstr>9-) Feature Selection </vt:lpstr>
      <vt:lpstr>10-) References</vt:lpstr>
      <vt:lpstr>11-) Discussion – Key Points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Fındıng donors </dc:title>
  <dc:creator>Başak Dilara Çevik</dc:creator>
  <cp:lastModifiedBy>Başak Dilara Çevik</cp:lastModifiedBy>
  <cp:revision>291</cp:revision>
  <dcterms:created xsi:type="dcterms:W3CDTF">2023-02-21T12:23:28Z</dcterms:created>
  <dcterms:modified xsi:type="dcterms:W3CDTF">2023-03-02T14:42:10Z</dcterms:modified>
</cp:coreProperties>
</file>